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56" r:id="rId1"/>
  </p:sldMasterIdLst>
  <p:notesMasterIdLst>
    <p:notesMasterId r:id="rId26"/>
  </p:notesMasterIdLst>
  <p:sldIdLst>
    <p:sldId id="321" r:id="rId2"/>
    <p:sldId id="322" r:id="rId3"/>
    <p:sldId id="323" r:id="rId4"/>
    <p:sldId id="324" r:id="rId5"/>
    <p:sldId id="325" r:id="rId6"/>
    <p:sldId id="326" r:id="rId7"/>
    <p:sldId id="327" r:id="rId8"/>
    <p:sldId id="328" r:id="rId9"/>
    <p:sldId id="329" r:id="rId10"/>
    <p:sldId id="330" r:id="rId11"/>
    <p:sldId id="331" r:id="rId12"/>
    <p:sldId id="332" r:id="rId13"/>
    <p:sldId id="333" r:id="rId14"/>
    <p:sldId id="334" r:id="rId15"/>
    <p:sldId id="335" r:id="rId16"/>
    <p:sldId id="336" r:id="rId17"/>
    <p:sldId id="337" r:id="rId18"/>
    <p:sldId id="338" r:id="rId19"/>
    <p:sldId id="339" r:id="rId20"/>
    <p:sldId id="340" r:id="rId21"/>
    <p:sldId id="341" r:id="rId22"/>
    <p:sldId id="342" r:id="rId23"/>
    <p:sldId id="343" r:id="rId24"/>
    <p:sldId id="344" r:id="rId2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مقطع افتراضي" id="{93A7D249-DE8C-49A8-AEB3-7A9FBB5A5444}">
          <p14:sldIdLst>
            <p14:sldId id="321"/>
            <p14:sldId id="322"/>
            <p14:sldId id="323"/>
            <p14:sldId id="324"/>
            <p14:sldId id="325"/>
            <p14:sldId id="326"/>
            <p14:sldId id="327"/>
            <p14:sldId id="328"/>
            <p14:sldId id="329"/>
            <p14:sldId id="330"/>
            <p14:sldId id="331"/>
            <p14:sldId id="332"/>
            <p14:sldId id="333"/>
            <p14:sldId id="334"/>
            <p14:sldId id="335"/>
            <p14:sldId id="336"/>
            <p14:sldId id="337"/>
            <p14:sldId id="338"/>
            <p14:sldId id="339"/>
            <p14:sldId id="340"/>
            <p14:sldId id="341"/>
            <p14:sldId id="342"/>
            <p14:sldId id="343"/>
            <p14:sldId id="344"/>
          </p14:sldIdLst>
        </p14:section>
        <p14:section name="مقطع بدون عنوان" id="{3FED5C56-AA3D-4D9B-81BC-1EB9469FC787}">
          <p14:sldIdLst/>
        </p14:section>
        <p14:section name="مقطع بدون عنوان" id="{E8A11B2B-A223-4270-8B6F-7DF3D5719415}">
          <p14:sldIdLst/>
        </p14:section>
        <p14:section name="مقطع بدون عنوان" id="{4D5065B4-C471-4296-8169-360F758A88B2}">
          <p14:sldIdLst/>
        </p14:section>
        <p14:section name="مقطع بدون عنوان" id="{E56C352F-EBB6-4B8C-9A0B-D6F99697F1C3}">
          <p14:sldIdLst/>
        </p14:section>
        <p14:section name="مقطع بدون عنوان" id="{6195D626-D5F4-4455-8120-9C5A621D8FE9}">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80" d="100"/>
          <a:sy n="80" d="100"/>
        </p:scale>
        <p:origin x="-10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E8151D8-D9A9-4855-95A7-DC95696E2DD3}" type="datetimeFigureOut">
              <a:rPr lang="ar-IQ" smtClean="0"/>
              <a:t>21/04/1441</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353A60DC-1738-41CC-B48F-1B9207958531}" type="slidenum">
              <a:rPr lang="ar-IQ" smtClean="0"/>
              <a:t>‹#›</a:t>
            </a:fld>
            <a:endParaRPr lang="ar-IQ"/>
          </a:p>
        </p:txBody>
      </p:sp>
    </p:spTree>
    <p:extLst>
      <p:ext uri="{BB962C8B-B14F-4D97-AF65-F5344CB8AC3E}">
        <p14:creationId xmlns:p14="http://schemas.microsoft.com/office/powerpoint/2010/main" val="387922959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1"/>
      </p:bgRef>
    </p:bg>
    <p:spTree>
      <p:nvGrpSpPr>
        <p:cNvPr id="1" name=""/>
        <p:cNvGrpSpPr/>
        <p:nvPr/>
      </p:nvGrpSpPr>
      <p:grpSpPr>
        <a:xfrm>
          <a:off x="0" y="0"/>
          <a:ext cx="0" cy="0"/>
          <a:chOff x="0" y="0"/>
          <a:chExt cx="0" cy="0"/>
        </a:xfrm>
      </p:grpSpPr>
      <p:sp>
        <p:nvSpPr>
          <p:cNvPr id="8" name="عنوان 7"/>
          <p:cNvSpPr>
            <a:spLocks noGrp="1"/>
          </p:cNvSpPr>
          <p:nvPr>
            <p:ph type="ctrTitle"/>
          </p:nvPr>
        </p:nvSpPr>
        <p:spPr>
          <a:xfrm>
            <a:off x="2286000" y="3124200"/>
            <a:ext cx="6172200" cy="1894362"/>
          </a:xfrm>
        </p:spPr>
        <p:txBody>
          <a:bodyPr/>
          <a:lstStyle>
            <a:lvl1pPr>
              <a:defRPr b="1"/>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bwMode="auto">
          <a:xfrm rot="5400000">
            <a:off x="7764621" y="1174097"/>
            <a:ext cx="2286000" cy="381000"/>
          </a:xfrm>
        </p:spPr>
        <p:txBody>
          <a:bodyPr/>
          <a:lstStyle/>
          <a:p>
            <a:fld id="{589EAE74-F455-4AC8-AC55-86F83287B249}" type="datetimeFigureOut">
              <a:rPr lang="ar-IQ" smtClean="0"/>
              <a:t>21/04/1441</a:t>
            </a:fld>
            <a:endParaRPr lang="ar-IQ"/>
          </a:p>
        </p:txBody>
      </p:sp>
      <p:sp>
        <p:nvSpPr>
          <p:cNvPr id="17" name="عنصر نائب للتذييل 16"/>
          <p:cNvSpPr>
            <a:spLocks noGrp="1"/>
          </p:cNvSpPr>
          <p:nvPr>
            <p:ph type="ftr" sz="quarter" idx="11"/>
          </p:nvPr>
        </p:nvSpPr>
        <p:spPr bwMode="auto">
          <a:xfrm rot="5400000">
            <a:off x="7077269" y="4181669"/>
            <a:ext cx="3657600" cy="384048"/>
          </a:xfrm>
        </p:spPr>
        <p:txBody>
          <a:bodyPr/>
          <a:lstStyle/>
          <a:p>
            <a:endParaRPr lang="ar-IQ"/>
          </a:p>
        </p:txBody>
      </p:sp>
      <p:sp>
        <p:nvSpPr>
          <p:cNvPr id="10" name="مستطيل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مستطيل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رابط مستقيم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رابط مستقيم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رابط مستقيم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مستطيل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شكل بيضاوي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شكل بيضاوي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شكل بيضاوي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عنصر نائب لرقم الشريحة 28"/>
          <p:cNvSpPr>
            <a:spLocks noGrp="1"/>
          </p:cNvSpPr>
          <p:nvPr>
            <p:ph type="sldNum" sz="quarter" idx="12"/>
          </p:nvPr>
        </p:nvSpPr>
        <p:spPr bwMode="auto">
          <a:xfrm>
            <a:off x="1325544" y="4928702"/>
            <a:ext cx="609600" cy="517524"/>
          </a:xfrm>
        </p:spPr>
        <p:txBody>
          <a:bodyPr/>
          <a:lstStyle/>
          <a:p>
            <a:fld id="{DA85208D-3618-42A0-8918-4973BD9E8FEC}"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89EAE74-F455-4AC8-AC55-86F83287B249}" type="datetimeFigureOut">
              <a:rPr lang="ar-IQ" smtClean="0"/>
              <a:t>21/04/1441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A85208D-3618-42A0-8918-4973BD9E8FEC}"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676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89EAE74-F455-4AC8-AC55-86F83287B249}" type="datetimeFigureOut">
              <a:rPr lang="ar-IQ" smtClean="0"/>
              <a:t>21/04/1441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A85208D-3618-42A0-8918-4973BD9E8FEC}"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8" name="عنصر نائب للمحتوى 7"/>
          <p:cNvSpPr>
            <a:spLocks noGrp="1"/>
          </p:cNvSpPr>
          <p:nvPr>
            <p:ph sz="quarter" idx="1"/>
          </p:nvPr>
        </p:nvSpPr>
        <p:spPr>
          <a:xfrm>
            <a:off x="457200" y="1600200"/>
            <a:ext cx="7467600" cy="487375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4"/>
          </p:nvPr>
        </p:nvSpPr>
        <p:spPr/>
        <p:txBody>
          <a:bodyPr rtlCol="0"/>
          <a:lstStyle/>
          <a:p>
            <a:fld id="{589EAE74-F455-4AC8-AC55-86F83287B249}" type="datetimeFigureOut">
              <a:rPr lang="ar-IQ" smtClean="0"/>
              <a:t>21/04/1441</a:t>
            </a:fld>
            <a:endParaRPr lang="ar-IQ"/>
          </a:p>
        </p:txBody>
      </p:sp>
      <p:sp>
        <p:nvSpPr>
          <p:cNvPr id="9" name="عنصر نائب لرقم الشريحة 8"/>
          <p:cNvSpPr>
            <a:spLocks noGrp="1"/>
          </p:cNvSpPr>
          <p:nvPr>
            <p:ph type="sldNum" sz="quarter" idx="15"/>
          </p:nvPr>
        </p:nvSpPr>
        <p:spPr/>
        <p:txBody>
          <a:bodyPr rtlCol="0"/>
          <a:lstStyle/>
          <a:p>
            <a:fld id="{DA85208D-3618-42A0-8918-4973BD9E8FEC}" type="slidenum">
              <a:rPr lang="ar-IQ" smtClean="0"/>
              <a:t>‹#›</a:t>
            </a:fld>
            <a:endParaRPr lang="ar-IQ"/>
          </a:p>
        </p:txBody>
      </p:sp>
      <p:sp>
        <p:nvSpPr>
          <p:cNvPr id="10" name="عنصر نائب للتذييل 9"/>
          <p:cNvSpPr>
            <a:spLocks noGrp="1"/>
          </p:cNvSpPr>
          <p:nvPr>
            <p:ph type="ftr" sz="quarter" idx="16"/>
          </p:nvPr>
        </p:nvSpPr>
        <p:spPr/>
        <p:txBody>
          <a:bodyPr rtlCol="0"/>
          <a:lstStyle/>
          <a:p>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286000" y="2895600"/>
            <a:ext cx="6172200" cy="2053590"/>
          </a:xfrm>
        </p:spPr>
        <p:txBody>
          <a:bodyPr/>
          <a:lstStyle>
            <a:lvl1pPr algn="l">
              <a:buNone/>
              <a:defRPr sz="3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bwMode="auto">
          <a:xfrm rot="5400000">
            <a:off x="7763256" y="1170432"/>
            <a:ext cx="2286000" cy="381000"/>
          </a:xfrm>
        </p:spPr>
        <p:txBody>
          <a:bodyPr/>
          <a:lstStyle/>
          <a:p>
            <a:fld id="{589EAE74-F455-4AC8-AC55-86F83287B249}" type="datetimeFigureOut">
              <a:rPr lang="ar-IQ" smtClean="0"/>
              <a:t>21/04/1441</a:t>
            </a:fld>
            <a:endParaRPr lang="ar-IQ"/>
          </a:p>
        </p:txBody>
      </p:sp>
      <p:sp>
        <p:nvSpPr>
          <p:cNvPr id="5" name="عنصر نائب للتذييل 4"/>
          <p:cNvSpPr>
            <a:spLocks noGrp="1"/>
          </p:cNvSpPr>
          <p:nvPr>
            <p:ph type="ftr" sz="quarter" idx="11"/>
          </p:nvPr>
        </p:nvSpPr>
        <p:spPr bwMode="auto">
          <a:xfrm rot="5400000">
            <a:off x="7077456" y="4178808"/>
            <a:ext cx="3657600" cy="384048"/>
          </a:xfrm>
        </p:spPr>
        <p:txBody>
          <a:bodyPr/>
          <a:lstStyle/>
          <a:p>
            <a:endParaRPr lang="ar-IQ"/>
          </a:p>
        </p:txBody>
      </p:sp>
      <p:sp>
        <p:nvSpPr>
          <p:cNvPr id="9" name="مستطيل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رابط مستقيم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رابط مستقيم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مستطيل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شكل بيضاوي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شكل بيضاوي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شكل بيضاوي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رابط مستقيم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رقم الشريحة 5"/>
          <p:cNvSpPr>
            <a:spLocks noGrp="1"/>
          </p:cNvSpPr>
          <p:nvPr>
            <p:ph type="sldNum" sz="quarter" idx="12"/>
          </p:nvPr>
        </p:nvSpPr>
        <p:spPr bwMode="auto">
          <a:xfrm>
            <a:off x="1340616" y="4928702"/>
            <a:ext cx="609600" cy="517524"/>
          </a:xfrm>
        </p:spPr>
        <p:txBody>
          <a:bodyPr/>
          <a:lstStyle/>
          <a:p>
            <a:fld id="{DA85208D-3618-42A0-8918-4973BD9E8FEC}"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589EAE74-F455-4AC8-AC55-86F83287B249}" type="datetimeFigureOut">
              <a:rPr lang="ar-IQ" smtClean="0"/>
              <a:t>21/04/1441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A85208D-3618-42A0-8918-4973BD9E8FEC}" type="slidenum">
              <a:rPr lang="ar-IQ" smtClean="0"/>
              <a:t>‹#›</a:t>
            </a:fld>
            <a:endParaRPr lang="ar-IQ"/>
          </a:p>
        </p:txBody>
      </p:sp>
      <p:sp>
        <p:nvSpPr>
          <p:cNvPr id="9" name="عنصر نائب للمحتوى 8"/>
          <p:cNvSpPr>
            <a:spLocks noGrp="1"/>
          </p:cNvSpPr>
          <p:nvPr>
            <p:ph sz="quarter" idx="1"/>
          </p:nvPr>
        </p:nvSpPr>
        <p:spPr>
          <a:xfrm>
            <a:off x="457200"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270248"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7543800" cy="1143000"/>
          </a:xfrm>
        </p:spPr>
        <p:txBody>
          <a:bodyPr anchor="b"/>
          <a:lstStyle>
            <a:lvl1pPr>
              <a:defRPr/>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589EAE74-F455-4AC8-AC55-86F83287B249}" type="datetimeFigureOut">
              <a:rPr lang="ar-IQ" smtClean="0"/>
              <a:t>21/04/1441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DA85208D-3618-42A0-8918-4973BD9E8FEC}" type="slidenum">
              <a:rPr lang="ar-IQ" smtClean="0"/>
              <a:t>‹#›</a:t>
            </a:fld>
            <a:endParaRPr lang="ar-IQ"/>
          </a:p>
        </p:txBody>
      </p:sp>
      <p:sp>
        <p:nvSpPr>
          <p:cNvPr id="11" name="عنصر نائب للمحتوى 10"/>
          <p:cNvSpPr>
            <a:spLocks noGrp="1"/>
          </p:cNvSpPr>
          <p:nvPr>
            <p:ph sz="quarter" idx="2"/>
          </p:nvPr>
        </p:nvSpPr>
        <p:spPr>
          <a:xfrm>
            <a:off x="457200"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371975"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نص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4" name="عنصر نائب للنص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6" name="عنصر نائب للتاريخ 5"/>
          <p:cNvSpPr>
            <a:spLocks noGrp="1"/>
          </p:cNvSpPr>
          <p:nvPr>
            <p:ph type="dt" sz="half" idx="10"/>
          </p:nvPr>
        </p:nvSpPr>
        <p:spPr/>
        <p:txBody>
          <a:bodyPr rtlCol="0"/>
          <a:lstStyle/>
          <a:p>
            <a:fld id="{589EAE74-F455-4AC8-AC55-86F83287B249}" type="datetimeFigureOut">
              <a:rPr lang="ar-IQ" smtClean="0"/>
              <a:t>21/04/1441</a:t>
            </a:fld>
            <a:endParaRPr lang="ar-IQ"/>
          </a:p>
        </p:txBody>
      </p:sp>
      <p:sp>
        <p:nvSpPr>
          <p:cNvPr id="7" name="عنصر نائب لرقم الشريحة 6"/>
          <p:cNvSpPr>
            <a:spLocks noGrp="1"/>
          </p:cNvSpPr>
          <p:nvPr>
            <p:ph type="sldNum" sz="quarter" idx="11"/>
          </p:nvPr>
        </p:nvSpPr>
        <p:spPr/>
        <p:txBody>
          <a:bodyPr rtlCol="0"/>
          <a:lstStyle/>
          <a:p>
            <a:fld id="{DA85208D-3618-42A0-8918-4973BD9E8FEC}" type="slidenum">
              <a:rPr lang="ar-IQ" smtClean="0"/>
              <a:t>‹#›</a:t>
            </a:fld>
            <a:endParaRPr lang="ar-IQ"/>
          </a:p>
        </p:txBody>
      </p:sp>
      <p:sp>
        <p:nvSpPr>
          <p:cNvPr id="8" name="عنصر نائب للتذييل 7"/>
          <p:cNvSpPr>
            <a:spLocks noGrp="1"/>
          </p:cNvSpPr>
          <p:nvPr>
            <p:ph type="ftr" sz="quarter" idx="12"/>
          </p:nvPr>
        </p:nvSpPr>
        <p:spPr/>
        <p:txBody>
          <a:bodyPr rtlCol="0"/>
          <a:lstStyle/>
          <a:p>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89EAE74-F455-4AC8-AC55-86F83287B249}" type="datetimeFigureOut">
              <a:rPr lang="ar-IQ" smtClean="0"/>
              <a:t>21/04/1441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DA85208D-3618-42A0-8918-4973BD9E8FEC}"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عنوان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رابط مستقيم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رابط مستقيم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رابط مستقيم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مستطيل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شكل بيضاوي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عنصر نائب للمحتوى 17"/>
          <p:cNvSpPr>
            <a:spLocks noGrp="1"/>
          </p:cNvSpPr>
          <p:nvPr>
            <p:ph sz="quarter" idx="1"/>
          </p:nvPr>
        </p:nvSpPr>
        <p:spPr>
          <a:xfrm>
            <a:off x="304800" y="274320"/>
            <a:ext cx="5638800" cy="6327648"/>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4"/>
          </p:nvPr>
        </p:nvSpPr>
        <p:spPr/>
        <p:txBody>
          <a:bodyPr rtlCol="0"/>
          <a:lstStyle/>
          <a:p>
            <a:fld id="{589EAE74-F455-4AC8-AC55-86F83287B249}" type="datetimeFigureOut">
              <a:rPr lang="ar-IQ" smtClean="0"/>
              <a:t>21/04/1441</a:t>
            </a:fld>
            <a:endParaRPr lang="ar-IQ"/>
          </a:p>
        </p:txBody>
      </p:sp>
      <p:sp>
        <p:nvSpPr>
          <p:cNvPr id="22" name="عنصر نائب لرقم الشريحة 21"/>
          <p:cNvSpPr>
            <a:spLocks noGrp="1"/>
          </p:cNvSpPr>
          <p:nvPr>
            <p:ph type="sldNum" sz="quarter" idx="15"/>
          </p:nvPr>
        </p:nvSpPr>
        <p:spPr/>
        <p:txBody>
          <a:bodyPr rtlCol="0"/>
          <a:lstStyle/>
          <a:p>
            <a:fld id="{DA85208D-3618-42A0-8918-4973BD9E8FEC}" type="slidenum">
              <a:rPr lang="ar-IQ" smtClean="0"/>
              <a:t>‹#›</a:t>
            </a:fld>
            <a:endParaRPr lang="ar-IQ"/>
          </a:p>
        </p:txBody>
      </p:sp>
      <p:sp>
        <p:nvSpPr>
          <p:cNvPr id="23" name="عنصر نائب للتذييل 22"/>
          <p:cNvSpPr>
            <a:spLocks noGrp="1"/>
          </p:cNvSpPr>
          <p:nvPr>
            <p:ph type="ftr" sz="quarter" idx="16"/>
          </p:nvPr>
        </p:nvSpPr>
        <p:spPr/>
        <p:txBody>
          <a:bodyPr rtlCol="0"/>
          <a:lstStyle/>
          <a:p>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رابط مستقيم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بيضاوي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عنوان 1"/>
          <p:cNvSpPr>
            <a:spLocks noGrp="1"/>
          </p:cNvSpPr>
          <p:nvPr>
            <p:ph type="title"/>
          </p:nvPr>
        </p:nvSpPr>
        <p:spPr>
          <a:xfrm rot="5400000">
            <a:off x="3350133" y="3200400"/>
            <a:ext cx="6309360" cy="457200"/>
          </a:xfrm>
        </p:spPr>
        <p:txBody>
          <a:bodyPr anchor="b"/>
          <a:lstStyle>
            <a:lvl1pPr algn="l">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10" name="رابط مستقيم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مستطيل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رابط مستقيم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رابط مستقيم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رابط مستقيم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عنصر نائب للتاريخ 16"/>
          <p:cNvSpPr>
            <a:spLocks noGrp="1"/>
          </p:cNvSpPr>
          <p:nvPr>
            <p:ph type="dt" sz="half" idx="10"/>
          </p:nvPr>
        </p:nvSpPr>
        <p:spPr/>
        <p:txBody>
          <a:bodyPr rtlCol="0"/>
          <a:lstStyle/>
          <a:p>
            <a:fld id="{589EAE74-F455-4AC8-AC55-86F83287B249}" type="datetimeFigureOut">
              <a:rPr lang="ar-IQ" smtClean="0"/>
              <a:t>21/04/1441</a:t>
            </a:fld>
            <a:endParaRPr lang="ar-IQ"/>
          </a:p>
        </p:txBody>
      </p:sp>
      <p:sp>
        <p:nvSpPr>
          <p:cNvPr id="18" name="عنصر نائب لرقم الشريحة 17"/>
          <p:cNvSpPr>
            <a:spLocks noGrp="1"/>
          </p:cNvSpPr>
          <p:nvPr>
            <p:ph type="sldNum" sz="quarter" idx="11"/>
          </p:nvPr>
        </p:nvSpPr>
        <p:spPr/>
        <p:txBody>
          <a:bodyPr rtlCol="0"/>
          <a:lstStyle/>
          <a:p>
            <a:fld id="{DA85208D-3618-42A0-8918-4973BD9E8FEC}" type="slidenum">
              <a:rPr lang="ar-IQ" smtClean="0"/>
              <a:t>‹#›</a:t>
            </a:fld>
            <a:endParaRPr lang="ar-IQ"/>
          </a:p>
        </p:txBody>
      </p:sp>
      <p:sp>
        <p:nvSpPr>
          <p:cNvPr id="21" name="عنصر نائب للتذييل 20"/>
          <p:cNvSpPr>
            <a:spLocks noGrp="1"/>
          </p:cNvSpPr>
          <p:nvPr>
            <p:ph type="ftr" sz="quarter" idx="12"/>
          </p:nvPr>
        </p:nvSpPr>
        <p:spPr/>
        <p:txBody>
          <a:bodyPr rtlCol="0"/>
          <a:lstStyle/>
          <a:p>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رابط مستقيم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عنصر نائب للعنوان 21"/>
          <p:cNvSpPr>
            <a:spLocks noGrp="1"/>
          </p:cNvSpPr>
          <p:nvPr>
            <p:ph type="title"/>
          </p:nvPr>
        </p:nvSpPr>
        <p:spPr>
          <a:xfrm>
            <a:off x="457200" y="274638"/>
            <a:ext cx="7467600" cy="1143000"/>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89EAE74-F455-4AC8-AC55-86F83287B249}" type="datetimeFigureOut">
              <a:rPr lang="ar-IQ" smtClean="0"/>
              <a:t>21/04/1441</a:t>
            </a:fld>
            <a:endParaRPr lang="ar-IQ"/>
          </a:p>
        </p:txBody>
      </p:sp>
      <p:sp>
        <p:nvSpPr>
          <p:cNvPr id="3" name="عنصر نائب للتذييل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IQ"/>
          </a:p>
        </p:txBody>
      </p:sp>
      <p:sp>
        <p:nvSpPr>
          <p:cNvPr id="7" name="رابط مستقيم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رابط مستقيم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مستطيل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شكل بيضاوي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عنصر نائب لرقم الشريحة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A85208D-3618-42A0-8918-4973BD9E8FEC}"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en-US" dirty="0"/>
              <a:t/>
            </a:r>
            <a:br>
              <a:rPr lang="en-US" dirty="0"/>
            </a:br>
            <a:endParaRPr lang="ar-IQ" dirty="0"/>
          </a:p>
        </p:txBody>
      </p:sp>
      <p:sp>
        <p:nvSpPr>
          <p:cNvPr id="3" name="عنصر نائب للمحتوى 2"/>
          <p:cNvSpPr>
            <a:spLocks noGrp="1"/>
          </p:cNvSpPr>
          <p:nvPr>
            <p:ph sz="quarter" idx="1"/>
          </p:nvPr>
        </p:nvSpPr>
        <p:spPr/>
        <p:txBody>
          <a:bodyPr>
            <a:normAutofit fontScale="92500" lnSpcReduction="10000"/>
          </a:bodyPr>
          <a:lstStyle/>
          <a:p>
            <a:r>
              <a:rPr lang="ar-IQ" b="1" dirty="0" smtClean="0"/>
              <a:t> </a:t>
            </a:r>
            <a:r>
              <a:rPr lang="ar-IQ" b="1" dirty="0"/>
              <a:t>المرحلة الثانية : حقوق الإنسان في العصور الوسطى</a:t>
            </a:r>
            <a:endParaRPr lang="en-US" dirty="0"/>
          </a:p>
          <a:p>
            <a:r>
              <a:rPr lang="ar-IQ" dirty="0"/>
              <a:t>       لقد كانت طبائع العرب أشبه ما تكون بالمادة الخام التي لم تنصهر بعد في أي من المدنيات المجاورة ، فكانت ترى فيها الفطرة الإنسانية السليمة والنزعة القوية إلى الاتجاهات الإنسانية الحميدة ، كالوفاء والنجدة والكرم والإباء والعفة ، إلا أنهم كانت تعوزهم المعرفة التي تكشف لهم الطريق ، فكانت تغلب عليهم عدم معرفتهم للطريق الصحيح فيقتلوا الأولاد بدافع الشرف والعفة ، ويتلفوا الأموال الضرورية بدافع الكرم ، ويثيروا فيما بينهم من معارك بدافع الإباء والنجدة .</a:t>
            </a:r>
            <a:endParaRPr lang="en-US" dirty="0"/>
          </a:p>
          <a:p>
            <a:r>
              <a:rPr lang="ar-IQ" dirty="0"/>
              <a:t>       وقد وضح جعفر بن ابي طالب ( رضي الله عنه ) عظمة الدين الإسلامي على الإنسانية في حديثه مع النجاشي حاكم الحبشة بقوله (( حتى بعث فينا رسولاً نعرف نسبه وصدقه وأمانته فدعانا إلى الله لنوحده ونعبده ، ونخلع ما كنا نعبد نحن وآباؤنا من الحجارة والأوثان وأمرنا بصدق الحديث وأداء الأمانة وصلة الرحم وحسن الجوار والكف عن المحارم والدماء ، ونهانا عن الفواحش وقول الزور وأكل مال اليتيم ، وقذف المحصنات وأمرنا أن نعبد اله وحده ولا نشرك به شيئاً وأمرنا بالصلاة والزكاة والصيام ... )) .</a:t>
            </a:r>
            <a:endParaRPr lang="en-US" dirty="0"/>
          </a:p>
          <a:p>
            <a:r>
              <a:rPr lang="ar-IQ" dirty="0"/>
              <a:t> </a:t>
            </a:r>
            <a:endParaRPr lang="en-US" dirty="0"/>
          </a:p>
          <a:p>
            <a:pPr marL="0" indent="0">
              <a:buNone/>
            </a:pPr>
            <a:endParaRPr lang="ar-IQ" dirty="0"/>
          </a:p>
        </p:txBody>
      </p:sp>
      <p:sp>
        <p:nvSpPr>
          <p:cNvPr id="5" name="مستطيل 4"/>
          <p:cNvSpPr/>
          <p:nvPr/>
        </p:nvSpPr>
        <p:spPr>
          <a:xfrm>
            <a:off x="2843808" y="260648"/>
            <a:ext cx="4572000" cy="830997"/>
          </a:xfrm>
          <a:prstGeom prst="rect">
            <a:avLst/>
          </a:prstGeom>
        </p:spPr>
        <p:txBody>
          <a:bodyPr>
            <a:spAutoFit/>
          </a:bodyPr>
          <a:lstStyle/>
          <a:p>
            <a:r>
              <a:rPr lang="ar-IQ" sz="2400" b="1" dirty="0"/>
              <a:t>الاسبوع الثاني / المحاضرة الثانية </a:t>
            </a:r>
            <a:endParaRPr lang="en-US" sz="2400" dirty="0"/>
          </a:p>
          <a:p>
            <a:r>
              <a:rPr lang="ar-IQ" sz="2400" b="1" dirty="0"/>
              <a:t>حقوق الإنسان في العصور الوسطى والحديثة </a:t>
            </a:r>
            <a:endParaRPr lang="en-US" sz="2400" dirty="0"/>
          </a:p>
        </p:txBody>
      </p:sp>
    </p:spTree>
    <p:extLst>
      <p:ext uri="{BB962C8B-B14F-4D97-AF65-F5344CB8AC3E}">
        <p14:creationId xmlns:p14="http://schemas.microsoft.com/office/powerpoint/2010/main" val="984231953"/>
      </p:ext>
    </p:extLst>
  </p:cSld>
  <p:clrMapOvr>
    <a:masterClrMapping/>
  </p:clrMapOvr>
  <p:transition spd="slow">
    <p:pull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lvl="0" algn="ctr"/>
            <a:r>
              <a:rPr lang="ar-IQ" dirty="0"/>
              <a:t>. </a:t>
            </a:r>
            <a:r>
              <a:rPr lang="ar-IQ" b="1" dirty="0"/>
              <a:t>فمن مبادئ الإسلام تجاه المرأة ما يأتي : </a:t>
            </a:r>
            <a:r>
              <a:rPr lang="en-US" dirty="0"/>
              <a:t/>
            </a:r>
            <a:br>
              <a:rPr lang="en-US" dirty="0"/>
            </a:br>
            <a:endParaRPr lang="ar-IQ" dirty="0"/>
          </a:p>
        </p:txBody>
      </p:sp>
      <p:sp>
        <p:nvSpPr>
          <p:cNvPr id="3" name="عنصر نائب للمحتوى 2"/>
          <p:cNvSpPr>
            <a:spLocks noGrp="1"/>
          </p:cNvSpPr>
          <p:nvPr>
            <p:ph sz="quarter" idx="1"/>
          </p:nvPr>
        </p:nvSpPr>
        <p:spPr/>
        <p:txBody>
          <a:bodyPr>
            <a:normAutofit/>
          </a:bodyPr>
          <a:lstStyle/>
          <a:p>
            <a:pPr lvl="0"/>
            <a:r>
              <a:rPr lang="ar-IQ" dirty="0" smtClean="0"/>
              <a:t>.1 -المساواة </a:t>
            </a:r>
            <a:r>
              <a:rPr lang="ar-IQ" dirty="0"/>
              <a:t>في الإنسانية .</a:t>
            </a:r>
            <a:endParaRPr lang="en-US" dirty="0"/>
          </a:p>
          <a:p>
            <a:pPr lvl="0"/>
            <a:r>
              <a:rPr lang="en-US" dirty="0"/>
              <a:t> </a:t>
            </a:r>
            <a:r>
              <a:rPr lang="en-US" dirty="0" smtClean="0"/>
              <a:t>-2</a:t>
            </a:r>
            <a:r>
              <a:rPr lang="ar-IQ" dirty="0" smtClean="0"/>
              <a:t>المساواة </a:t>
            </a:r>
            <a:r>
              <a:rPr lang="ar-IQ" dirty="0"/>
              <a:t>في الحقوق ، فكل من الرجل والمرأة له حقوق متساوية مع الآخر في شتى مجالات الحياة منها العقود ، والحقوق الاجتماعية والمدنية والاقتصادية .</a:t>
            </a:r>
            <a:endParaRPr lang="en-US" dirty="0"/>
          </a:p>
          <a:p>
            <a:pPr lvl="0"/>
            <a:r>
              <a:rPr lang="en-US" dirty="0"/>
              <a:t> </a:t>
            </a:r>
            <a:r>
              <a:rPr lang="ar-IQ" dirty="0" smtClean="0"/>
              <a:t>3-المساواة </a:t>
            </a:r>
            <a:r>
              <a:rPr lang="ar-IQ" dirty="0"/>
              <a:t>أمام القانون : فقد ذكر الله تعالى في كتابه الكريم (( والسارق والسارقة فاقطعوا أيديهما جزاء بما كسبا نكالاً من الله والله عزيز حكيم )) المائدة . الآية 38 . وتم تأكيد ذلك في سورة النور الآية 2 بذكر الزاني والزانية . أي بمعنى المساواة بين الرجل والمرأة في الثواب والعقاب .</a:t>
            </a:r>
            <a:endParaRPr lang="en-US" dirty="0"/>
          </a:p>
          <a:p>
            <a:pPr lvl="0"/>
            <a:r>
              <a:rPr lang="en-US" dirty="0" smtClean="0"/>
              <a:t>4 </a:t>
            </a:r>
            <a:r>
              <a:rPr lang="ar-IQ" dirty="0" smtClean="0"/>
              <a:t>-الحق </a:t>
            </a:r>
            <a:r>
              <a:rPr lang="ar-IQ" dirty="0"/>
              <a:t>في إبداء الرأي .</a:t>
            </a:r>
            <a:endParaRPr lang="en-US" dirty="0"/>
          </a:p>
          <a:p>
            <a:pPr lvl="0"/>
            <a:r>
              <a:rPr lang="en-US" dirty="0" smtClean="0"/>
              <a:t>5 </a:t>
            </a:r>
            <a:r>
              <a:rPr lang="ar-IQ" dirty="0" smtClean="0"/>
              <a:t>-المساواة </a:t>
            </a:r>
            <a:r>
              <a:rPr lang="ar-IQ" dirty="0"/>
              <a:t>في حرية الاعتقاد : كما قال تعالى(( من عمل صالحاً من ذكر وأنثى وهو مؤمن فلنحيينه حياة طيبة ولنجزينهم أجرهم بأحسن ما كانوا يعملون )) النحل .الآية 97 . </a:t>
            </a:r>
            <a:endParaRPr lang="en-US" dirty="0"/>
          </a:p>
          <a:p>
            <a:pPr lvl="0"/>
            <a:endParaRPr lang="ar-IQ" dirty="0"/>
          </a:p>
        </p:txBody>
      </p:sp>
    </p:spTree>
    <p:extLst>
      <p:ext uri="{BB962C8B-B14F-4D97-AF65-F5344CB8AC3E}">
        <p14:creationId xmlns:p14="http://schemas.microsoft.com/office/powerpoint/2010/main" val="4024925931"/>
      </p:ext>
    </p:extLst>
  </p:cSld>
  <p:clrMapOvr>
    <a:masterClrMapping/>
  </p:clrMapOvr>
  <p:transition spd="slow">
    <p:pull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sz="quarter" idx="1"/>
          </p:nvPr>
        </p:nvSpPr>
        <p:spPr/>
        <p:txBody>
          <a:bodyPr>
            <a:normAutofit/>
          </a:bodyPr>
          <a:lstStyle/>
          <a:p>
            <a:r>
              <a:rPr lang="ar-IQ" dirty="0"/>
              <a:t> </a:t>
            </a:r>
          </a:p>
        </p:txBody>
      </p:sp>
      <p:sp>
        <p:nvSpPr>
          <p:cNvPr id="4" name="مستطيل 3"/>
          <p:cNvSpPr/>
          <p:nvPr/>
        </p:nvSpPr>
        <p:spPr>
          <a:xfrm>
            <a:off x="1547664" y="1700808"/>
            <a:ext cx="5886400" cy="5016758"/>
          </a:xfrm>
          <a:prstGeom prst="rect">
            <a:avLst/>
          </a:prstGeom>
        </p:spPr>
        <p:txBody>
          <a:bodyPr wrap="square">
            <a:spAutoFit/>
          </a:bodyPr>
          <a:lstStyle/>
          <a:p>
            <a:pPr lvl="0"/>
            <a:r>
              <a:rPr lang="ar-IQ" sz="2000" dirty="0"/>
              <a:t>ث- </a:t>
            </a:r>
            <a:r>
              <a:rPr lang="ar-IQ" sz="2000" b="1" dirty="0"/>
              <a:t>حق الأبناء :</a:t>
            </a:r>
            <a:r>
              <a:rPr lang="ar-IQ" sz="2000" dirty="0"/>
              <a:t> يدعو الإسلام الآباء بضرورة العناية </a:t>
            </a:r>
            <a:r>
              <a:rPr lang="ar-IQ" sz="2000" dirty="0" err="1"/>
              <a:t>بابناءهم</a:t>
            </a:r>
            <a:r>
              <a:rPr lang="ar-IQ" sz="2000" dirty="0"/>
              <a:t> من خلال حسن التأديب والتربية وان ينمو فيهم أصول الخير ومعاني الخلق الكريم كي لا تمسهم المرض وفساد الطبع . وان أهم المعطيات التي على الآباء الالتزام بتقديمها للأبناء هي عنصر العطف والرحمة بشكل متساوٍ فينشئوا رحماء مع أنفسهم ومع أهليهم ومع الناس وقد حذر النبي عليه الصلاة والسلام من التمييز بين الأبناء ، فقد جاء في حديث متفق عليه أن رجلاً جاء مع ابنه إلى الرسول الكريم وبلغه بمأكله فقال له الرسول " أكلُ ولدك نحلتهُ مثل هذا فقال لا فقال له الرسول الكريم اتقوا الله واعدلوا في أولادكم " . </a:t>
            </a:r>
            <a:endParaRPr lang="en-US" sz="2000" dirty="0"/>
          </a:p>
          <a:p>
            <a:pPr lvl="0"/>
            <a:r>
              <a:rPr lang="ar-IQ" sz="2000" dirty="0"/>
              <a:t>ج- </a:t>
            </a:r>
            <a:r>
              <a:rPr lang="ar-IQ" sz="2000" b="1" dirty="0"/>
              <a:t>حق الجار :</a:t>
            </a:r>
            <a:r>
              <a:rPr lang="ar-IQ" sz="2000" dirty="0"/>
              <a:t> إذ حث الدين الإسلامي على وجوب العناية بالجار والإحسان إليه وتقديم العون ولا سيما في أوقات الضيق والحاجة ، يقول عز وجل (( اعبدوا الله ولا تشركوا به شيئاً وبالوالدين إحساناً وبذي القربى واليتامى والمساكين والجار ذي القربى والجار الجنب )) النساء . الآية 36 . ويوصي بالجار اشد توصية حتى ليوشك أن يجعله وارثاً لأخيه الجار . وفي حديث متفق عليه أن النبي عليه الصلاة والسلام قال " من كان يؤمن بالله واليوم الآخر فليحسن إلى جاره " </a:t>
            </a:r>
          </a:p>
        </p:txBody>
      </p:sp>
    </p:spTree>
    <p:extLst>
      <p:ext uri="{BB962C8B-B14F-4D97-AF65-F5344CB8AC3E}">
        <p14:creationId xmlns:p14="http://schemas.microsoft.com/office/powerpoint/2010/main" val="1156926040"/>
      </p:ext>
    </p:extLst>
  </p:cSld>
  <p:clrMapOvr>
    <a:masterClrMapping/>
  </p:clrMapOvr>
  <p:transition spd="slow">
    <p:pull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en-US" dirty="0"/>
              <a:t/>
            </a:r>
            <a:br>
              <a:rPr lang="en-US" dirty="0"/>
            </a:br>
            <a:r>
              <a:rPr lang="en-US" dirty="0"/>
              <a:t/>
            </a:r>
            <a:br>
              <a:rPr lang="en-US" dirty="0"/>
            </a:br>
            <a:r>
              <a:rPr lang="ar-IQ" b="1" dirty="0"/>
              <a:t>رابعاً : الحقوق الاقتصادية </a:t>
            </a:r>
            <a:r>
              <a:rPr lang="en-US" dirty="0"/>
              <a:t/>
            </a:r>
            <a:br>
              <a:rPr lang="en-US" dirty="0"/>
            </a:br>
            <a:endParaRPr lang="ar-IQ" dirty="0"/>
          </a:p>
        </p:txBody>
      </p:sp>
      <p:sp>
        <p:nvSpPr>
          <p:cNvPr id="3" name="عنصر نائب للمحتوى 2"/>
          <p:cNvSpPr>
            <a:spLocks noGrp="1"/>
          </p:cNvSpPr>
          <p:nvPr>
            <p:ph sz="quarter" idx="1"/>
          </p:nvPr>
        </p:nvSpPr>
        <p:spPr/>
        <p:txBody>
          <a:bodyPr>
            <a:normAutofit fontScale="92500"/>
          </a:bodyPr>
          <a:lstStyle/>
          <a:p>
            <a:pPr marL="0" indent="0">
              <a:buNone/>
            </a:pPr>
            <a:r>
              <a:rPr lang="ar-IQ" dirty="0"/>
              <a:t>إن الطبيعة بثرواتها الكاملة هي حق من حقوق الإنسان في الانتفاع كما قال تعالى (( لله ملك السموات والأرض وما فيهن وهو على كل </a:t>
            </a:r>
            <a:r>
              <a:rPr lang="ar-IQ" dirty="0" err="1"/>
              <a:t>شئ</a:t>
            </a:r>
            <a:r>
              <a:rPr lang="ar-IQ" dirty="0"/>
              <a:t> قدير )) المائدة . الآية 120 . ومن حق الإنسان أن يعمل وينتج ويحصل على الرزق من مصادر كثيرة مشروعة على هذه الأرض في ضمن الملكية العامة وان الملكية  الخاصة مشروعة للفرد على أن لا تتعارض مع المصلحة العامة امة وتوظف لمصلحة الأمة .</a:t>
            </a:r>
            <a:endParaRPr lang="en-US" dirty="0"/>
          </a:p>
          <a:p>
            <a:pPr marL="0" indent="0">
              <a:buNone/>
            </a:pPr>
            <a:r>
              <a:rPr lang="ar-IQ" dirty="0" smtClean="0"/>
              <a:t>   </a:t>
            </a:r>
            <a:r>
              <a:rPr lang="ar-IQ" dirty="0"/>
              <a:t>ولفقراء الأمة حق مقرر في مال الأغنياء وقد ذكر الله تعالى ذلك بقوله (( الذين في أموالهم حق معلوم *  للسائل والمحروم )) المعا رج . الآية 25-26 . فهو حق لا يجوز تعطيله ولا منعه وبالمقابل توظيف مصالح الثروة ووسائل الإنتاج لمصلحة الأمة . ومن الحقوق الاقتصادية في الدين الإسلامي انه لا يجوز انتزاع الملكية الخاصة التي نشأت عن الكسب الحلال فهو حق من حقوق ملكية الفرد إلا للمصلحة العامة كما أكد القران الكريم بقوله تعالى (( ولا تأكلوا أموالكم بالباطل وتدلوا بها إلى الحكام لتأكلوا فريقاً من أموال الناس بالإثم وانتم تعلمون )) البقرة . الآية 188 . لان العدوان على الملكية الخاصة الفردية تعني عدوان على الملكية العامة للمجتمع . </a:t>
            </a:r>
            <a:endParaRPr lang="en-US" dirty="0"/>
          </a:p>
          <a:p>
            <a:pPr marL="0" indent="0">
              <a:buNone/>
            </a:pPr>
            <a:endParaRPr lang="en-US" dirty="0"/>
          </a:p>
          <a:p>
            <a:pPr marL="0" indent="0">
              <a:buNone/>
            </a:pPr>
            <a:endParaRPr lang="ar-IQ" dirty="0"/>
          </a:p>
        </p:txBody>
      </p:sp>
    </p:spTree>
    <p:extLst>
      <p:ext uri="{BB962C8B-B14F-4D97-AF65-F5344CB8AC3E}">
        <p14:creationId xmlns:p14="http://schemas.microsoft.com/office/powerpoint/2010/main" val="2685760313"/>
      </p:ext>
    </p:extLst>
  </p:cSld>
  <p:clrMapOvr>
    <a:masterClrMapping/>
  </p:clrMapOvr>
  <p:transition spd="slow">
    <p:cover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ar-IQ" sz="2000" b="1" dirty="0"/>
              <a:t>أهم حقوق الإنسان الأساسية التي نصت عليها الشريعة الإسلامية (القرآن والسنة المطهرة)</a:t>
            </a:r>
            <a:r>
              <a:rPr lang="en-US" sz="2000" dirty="0"/>
              <a:t/>
            </a:r>
            <a:br>
              <a:rPr lang="en-US" sz="2000" dirty="0"/>
            </a:br>
            <a:r>
              <a:rPr lang="ar-IQ" sz="2000" b="1" dirty="0"/>
              <a:t>		 والحكومات والمنظمات .</a:t>
            </a:r>
            <a:r>
              <a:rPr lang="en-US" sz="2000" dirty="0"/>
              <a:t/>
            </a:r>
            <a:br>
              <a:rPr lang="en-US" sz="2000" dirty="0"/>
            </a:br>
            <a:r>
              <a:rPr lang="ar-IQ" sz="2800" b="1" dirty="0" smtClean="0"/>
              <a:t>.</a:t>
            </a:r>
            <a:endParaRPr lang="en-US" sz="2800" dirty="0"/>
          </a:p>
        </p:txBody>
      </p:sp>
      <p:sp>
        <p:nvSpPr>
          <p:cNvPr id="4" name="عنصر نائب للمحتوى 3"/>
          <p:cNvSpPr>
            <a:spLocks noGrp="1"/>
          </p:cNvSpPr>
          <p:nvPr>
            <p:ph sz="quarter" idx="1"/>
          </p:nvPr>
        </p:nvSpPr>
        <p:spPr>
          <a:xfrm>
            <a:off x="395536" y="1628800"/>
            <a:ext cx="7467600" cy="4873752"/>
          </a:xfrm>
        </p:spPr>
        <p:txBody>
          <a:bodyPr>
            <a:normAutofit fontScale="62500" lnSpcReduction="20000"/>
          </a:bodyPr>
          <a:lstStyle/>
          <a:p>
            <a:r>
              <a:rPr lang="ar-IQ" sz="3600" dirty="0"/>
              <a:t>من أهم هذه الحقوق ما يأتي :</a:t>
            </a:r>
            <a:endParaRPr lang="en-US" sz="3600" dirty="0"/>
          </a:p>
          <a:p>
            <a:r>
              <a:rPr lang="ar-IQ" sz="3600" b="1" dirty="0"/>
              <a:t>1</a:t>
            </a:r>
            <a:r>
              <a:rPr lang="ar-IQ" sz="3600" b="1" dirty="0" smtClean="0"/>
              <a:t>- </a:t>
            </a:r>
            <a:r>
              <a:rPr lang="ar-IQ" sz="3600" b="1" dirty="0"/>
              <a:t>حق الحياة والحرية</a:t>
            </a:r>
            <a:r>
              <a:rPr lang="ar-IQ" sz="3600" dirty="0"/>
              <a:t> : لقد وهب الله الحياة للإنسان وقد دعاه إلى احترامها والمحافظة عليها إذ حرم الاعتداء عليها أو تعريضها للأذى من دون وجه حق ، بل حرم على الإنسان نفسه أن يعرض حياته للموت أو الأذى إلا لأسباب ضرورية كالدفاع عن النفس أو العرض أو الوطن قال تعالى " من قتل نفساً بغير نفس أو فساداً في الأرض فكأنما قتل الناس جميعاً ومن أحياها فكأنما أحيا الناس جميعاً " . المائدة . الآية 32 .</a:t>
            </a:r>
            <a:endParaRPr lang="en-US" sz="3600" dirty="0"/>
          </a:p>
          <a:p>
            <a:pPr marL="0" indent="0">
              <a:buNone/>
            </a:pPr>
            <a:r>
              <a:rPr lang="ar-IQ" sz="3600" dirty="0"/>
              <a:t>        فكرامة الإنسان في الإسلام مقدسة ولا يجوز المساس بها والاعتداء عليها إذ دعا الإسلام إلى احترام مشاعر الآخرين بقوله تعالى (( ولا تسبوا الذين يدعون من دون الله )) الأنعام . الآية 108 .</a:t>
            </a:r>
            <a:endParaRPr lang="en-US" sz="3600" dirty="0"/>
          </a:p>
          <a:p>
            <a:pPr marL="0" indent="0">
              <a:buNone/>
            </a:pPr>
            <a:r>
              <a:rPr lang="ar-IQ" sz="3600" dirty="0" smtClean="0"/>
              <a:t>    </a:t>
            </a:r>
            <a:r>
              <a:rPr lang="ar-IQ" sz="3600" dirty="0"/>
              <a:t>فالإسلام يرى أن الحياة ملكاً خالصاً لله وليست للإنسان وحده وإنما هي مشتركة بينه وبين المجتمع ، وكما حرم الإسلام قتل الأبناء والقتل العمد ووضع عقوبات رادعة بحق مرتكب هذا الجرم . قال تعال (( ومن يقتل مؤمناً متعمداً فجزاؤه جهنم خالداً فيها وغضب الله عليه ولعنه واعد له عذاباً عظيماً )) . النساء . الآية 93 .</a:t>
            </a:r>
          </a:p>
        </p:txBody>
      </p:sp>
    </p:spTree>
    <p:extLst>
      <p:ext uri="{BB962C8B-B14F-4D97-AF65-F5344CB8AC3E}">
        <p14:creationId xmlns:p14="http://schemas.microsoft.com/office/powerpoint/2010/main" val="3399990773"/>
      </p:ext>
    </p:extLst>
  </p:cSld>
  <p:clrMapOvr>
    <a:masterClrMapping/>
  </p:clrMapOvr>
  <p:transition spd="slow">
    <p:cover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sz="quarter" idx="1"/>
          </p:nvPr>
        </p:nvSpPr>
        <p:spPr/>
        <p:txBody>
          <a:bodyPr>
            <a:normAutofit fontScale="85000" lnSpcReduction="10000"/>
          </a:bodyPr>
          <a:lstStyle/>
          <a:p>
            <a:r>
              <a:rPr lang="ar-IQ" b="1" dirty="0" smtClean="0"/>
              <a:t>2 - حق </a:t>
            </a:r>
            <a:r>
              <a:rPr lang="ar-IQ" b="1" dirty="0"/>
              <a:t>التملك :</a:t>
            </a:r>
            <a:r>
              <a:rPr lang="ar-IQ" dirty="0"/>
              <a:t> ويراد به قدرة الفرد على أن يصبح مالكاً وان تصان ملكيته من الاعتداء عليها وان يكون له حق التصرف فيها وفيما ينتجه وان يسمح للفرد ممارسة حقه في استغلال ملكيته والاستثمار فيها والذي يقرر احتراماً للجميع وليس لأحد دون احد . وقد جاءت إعلانات الحقوق العامة للإنسان تضع هذه الحرية( التملك ) بعد النص على الحرية المباشرة وقبل النص على مقاومة الطغيان .</a:t>
            </a:r>
            <a:endParaRPr lang="en-US" dirty="0"/>
          </a:p>
          <a:p>
            <a:pPr marL="0" indent="0">
              <a:buNone/>
            </a:pPr>
            <a:r>
              <a:rPr lang="ar-IQ" dirty="0" smtClean="0"/>
              <a:t>  </a:t>
            </a:r>
            <a:r>
              <a:rPr lang="ar-IQ" dirty="0"/>
              <a:t>ولقد اقر الإسلام حرية وحق التملك وحرم السلب والنهب والاعتداء على الآخرين وقد نص على ذلك القران الكريم بقول الله تعالى (( يا أيها الذين امنوا لا تأكلوا أموالكم بينكم بالباطل )) النساء . الآية 29 .</a:t>
            </a:r>
            <a:endParaRPr lang="en-US" dirty="0"/>
          </a:p>
          <a:p>
            <a:pPr marL="0" indent="0">
              <a:buNone/>
            </a:pPr>
            <a:r>
              <a:rPr lang="ar-IQ" dirty="0" smtClean="0"/>
              <a:t>  </a:t>
            </a:r>
            <a:r>
              <a:rPr lang="ar-IQ" dirty="0"/>
              <a:t>إلا أن المشرع الإسلامي قيدَ الملكية الفردية بقيود لغرض تامين العدالة الاجتماعية والتكافل الاجتماعي ومن هذه القيود ضريبة الزكاة وجعلت فرضاً على الأغنياء يقابله حق الفقراء . قال تعالى (( وفي أموالهم حق للسائل والمحروم )) الذاريات . الآية 19 </a:t>
            </a:r>
            <a:r>
              <a:rPr lang="ar-IQ" dirty="0" smtClean="0"/>
              <a:t>.</a:t>
            </a:r>
            <a:endParaRPr lang="en-US" dirty="0" smtClean="0"/>
          </a:p>
          <a:p>
            <a:pPr marL="0" indent="0">
              <a:buNone/>
            </a:pPr>
            <a:r>
              <a:rPr lang="ar-IQ" dirty="0" smtClean="0"/>
              <a:t>وانسجاما </a:t>
            </a:r>
            <a:r>
              <a:rPr lang="ar-IQ" dirty="0"/>
              <a:t>ً مع مبدأ ألا تكون الثروة الفردية فاحشة وان يسير الإنسان على وفق مهمته </a:t>
            </a:r>
            <a:r>
              <a:rPr lang="ar-IQ" dirty="0" err="1"/>
              <a:t>الاستخلافية</a:t>
            </a:r>
            <a:r>
              <a:rPr lang="ar-IQ" dirty="0"/>
              <a:t> نجد أن النبي عليه الصلاة والسلام قد جعل الموارد ذات النفع العام للمجتمع بأكمله بقوله (( المسلمون شركاء في ثلاث الماء والنار والكلأ )) فالملكية في الإسلام هي لتحقيق المصلحة العامة أصلاً .</a:t>
            </a:r>
            <a:endParaRPr lang="en-US" dirty="0"/>
          </a:p>
          <a:p>
            <a:endParaRPr lang="ar-IQ" dirty="0"/>
          </a:p>
        </p:txBody>
      </p:sp>
    </p:spTree>
    <p:extLst>
      <p:ext uri="{BB962C8B-B14F-4D97-AF65-F5344CB8AC3E}">
        <p14:creationId xmlns:p14="http://schemas.microsoft.com/office/powerpoint/2010/main" val="3935274304"/>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idx="4294967295"/>
          </p:nvPr>
        </p:nvSpPr>
        <p:spPr>
          <a:xfrm>
            <a:off x="0" y="274638"/>
            <a:ext cx="7467600" cy="1143000"/>
          </a:xfrm>
        </p:spPr>
        <p:txBody>
          <a:bodyPr/>
          <a:lstStyle/>
          <a:p>
            <a:pPr algn="ctr"/>
            <a:r>
              <a:rPr lang="en-US" dirty="0"/>
              <a:t/>
            </a:r>
            <a:br>
              <a:rPr lang="en-US" dirty="0"/>
            </a:br>
            <a:endParaRPr lang="ar-IQ" dirty="0"/>
          </a:p>
        </p:txBody>
      </p:sp>
      <p:sp>
        <p:nvSpPr>
          <p:cNvPr id="3" name="عنصر نائب للمحتوى 2"/>
          <p:cNvSpPr>
            <a:spLocks noGrp="1"/>
          </p:cNvSpPr>
          <p:nvPr>
            <p:ph sz="quarter" idx="4294967295"/>
          </p:nvPr>
        </p:nvSpPr>
        <p:spPr>
          <a:xfrm>
            <a:off x="1043608" y="980728"/>
            <a:ext cx="7467600" cy="4873625"/>
          </a:xfrm>
        </p:spPr>
        <p:txBody>
          <a:bodyPr>
            <a:normAutofit fontScale="92500" lnSpcReduction="20000"/>
          </a:bodyPr>
          <a:lstStyle/>
          <a:p>
            <a:r>
              <a:rPr lang="ar-IQ" b="1" dirty="0" smtClean="0"/>
              <a:t>3- </a:t>
            </a:r>
            <a:r>
              <a:rPr lang="ar-IQ" b="1" dirty="0"/>
              <a:t>حق العقيدة والعبادة :</a:t>
            </a:r>
            <a:r>
              <a:rPr lang="ar-IQ" dirty="0"/>
              <a:t> </a:t>
            </a:r>
            <a:r>
              <a:rPr lang="ar-SA" dirty="0"/>
              <a:t>يراد بحق العبادة أن يتمكن الإنسان من إعلان شعائر ملته وإظهار طقوس عقدية ليلاً ونهاراً سراً وجهاراً وان يباشر أو لا يباشر أي نشاط عقائدي ولا يجوز للدولة المساس بالحرية المذكورة أو القضاء عليها أو تحريم الاجتماعات الدينية أو تعطيلها ولكن ليعلم الجميع إن هذه الاجتماعات الدينية تسوغ على وفق مقتضيات النظام العام والآداب فإذا كان الفرد يمارس عبادته فلا يجوز له أن يتعرض أثناء هذه الممارسة لأي دين أو نقد أو تجريح أو إثارة فتن طائفية وخلافات مذهبية .</a:t>
            </a:r>
            <a:endParaRPr lang="en-US" dirty="0"/>
          </a:p>
          <a:p>
            <a:r>
              <a:rPr lang="ar-IQ" dirty="0"/>
              <a:t>       ولم يكره الإسلام أحداً على اعتناق دين أو عبادة معينة فلكل إنسان حريته الدينية يعتقد ما يشاء ويتعبد كيفما يشاء إلا انه حرم على المسلم أن يتخلى عن إسلامه حفاظاً على تماسك المجتمع ووحدة الأمة لقد اقر الإسلام حرية وحق العقيدة بأوسع معانيها إذ سمح لأهل الكتاب ببناء الكنائس والمعابد وعاقب المعتدي ولكن اقر الإسلام الجزية عليهم ثمناً لحمايتهم ولإعفائهم من واجب الخدمة العسكرية قال تعالى مبيناً هذا الحق " لا إكراه في الدين قد تبين الرشد من الغي " وقال الرسول الكريم " لهم ما لنا وعليهم ما علينا ". يعني أهل الذمة . حتى أنهم كانوا متساوين في تقليد المناصب والوظائف كما اقر الإسلام أكل طعامهم والتزوج منهم وزيارتهم إذا مرضوا ... الخ .</a:t>
            </a:r>
            <a:endParaRPr lang="en-US" dirty="0"/>
          </a:p>
        </p:txBody>
      </p:sp>
    </p:spTree>
    <p:extLst>
      <p:ext uri="{BB962C8B-B14F-4D97-AF65-F5344CB8AC3E}">
        <p14:creationId xmlns:p14="http://schemas.microsoft.com/office/powerpoint/2010/main" val="1951788380"/>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55576" y="0"/>
            <a:ext cx="7467600" cy="1143000"/>
          </a:xfrm>
        </p:spPr>
        <p:txBody>
          <a:bodyPr/>
          <a:lstStyle/>
          <a:p>
            <a:pPr algn="ctr"/>
            <a:r>
              <a:rPr lang="en-US" dirty="0"/>
              <a:t/>
            </a:r>
            <a:br>
              <a:rPr lang="en-US" dirty="0"/>
            </a:br>
            <a:endParaRPr lang="ar-IQ" dirty="0"/>
          </a:p>
        </p:txBody>
      </p:sp>
      <p:sp>
        <p:nvSpPr>
          <p:cNvPr id="3" name="عنصر نائب للمحتوى 2"/>
          <p:cNvSpPr>
            <a:spLocks noGrp="1"/>
          </p:cNvSpPr>
          <p:nvPr>
            <p:ph sz="quarter" idx="1"/>
          </p:nvPr>
        </p:nvSpPr>
        <p:spPr>
          <a:xfrm>
            <a:off x="611560" y="1412776"/>
            <a:ext cx="7467600" cy="4873752"/>
          </a:xfrm>
        </p:spPr>
        <p:txBody>
          <a:bodyPr>
            <a:normAutofit lnSpcReduction="10000"/>
          </a:bodyPr>
          <a:lstStyle/>
          <a:p>
            <a:r>
              <a:rPr lang="ar-IQ" b="1" dirty="0" smtClean="0"/>
              <a:t>4- </a:t>
            </a:r>
            <a:r>
              <a:rPr lang="ar-IQ" b="1" dirty="0"/>
              <a:t>حق التعبير عن الرأي والمشاورة والمشاركة </a:t>
            </a:r>
            <a:r>
              <a:rPr lang="ar-IQ" dirty="0"/>
              <a:t>: ويقصد بحق الرأي والتعبير قدره الفرد على التعبير عن آرائه وأفكاره بحرية تامة  بغض النظر عن الوسيلة التي يستخدمها سواء كان ذلك بالاتصال المباشر بالناس أو الكتابة أو بالإذاعة أو الصحف أو بواسطة الرسائل ... وغيرها . وتخضع السلطات التي تحد من هذه الحقوق للرقابة القضائية التي تعد الضمانة الرئيسة والأكيدة لاحترام هذه الحقوق من قبل السلطات العامة وكفالة ممارستها . وقد أكدت العديد من الدساتير على هذا الحق على الرغم من تفاوت الأنظمة في العالم واعترفت الدساتير العربية بشكل عام به وبصفة عامة بحق الرأي والتعبير. وقد أعطى الإسلام حرية الرأي للناس في القضايا العامة والمشاركة فيها مثل البيعة والانتساب وتولي المسؤوليات وان حق الرأي يجب أن يكون مفيداً بما يخدم المصلحة العامة فلا يجوز استخدام هذا الحق بالإساءة إلى حقوق الآخرين واستخدامه في بث الأفكار الهدامة والآراء الملحدة الضالة بما يشيع الفوضى والإساءة إلى الآخرين وفضحهم بفاحش القول من الكلام .</a:t>
            </a:r>
            <a:endParaRPr lang="en-US" dirty="0"/>
          </a:p>
          <a:p>
            <a:pPr marL="0" indent="0">
              <a:buNone/>
            </a:pPr>
            <a:endParaRPr lang="en-US" dirty="0"/>
          </a:p>
          <a:p>
            <a:pPr marL="0" indent="0">
              <a:buNone/>
            </a:pPr>
            <a:endParaRPr lang="ar-IQ" dirty="0"/>
          </a:p>
        </p:txBody>
      </p:sp>
    </p:spTree>
    <p:extLst>
      <p:ext uri="{BB962C8B-B14F-4D97-AF65-F5344CB8AC3E}">
        <p14:creationId xmlns:p14="http://schemas.microsoft.com/office/powerpoint/2010/main" val="3300757721"/>
      </p:ext>
    </p:extLst>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idx="4294967295"/>
          </p:nvPr>
        </p:nvSpPr>
        <p:spPr>
          <a:xfrm>
            <a:off x="0" y="274638"/>
            <a:ext cx="7467600" cy="1143000"/>
          </a:xfrm>
        </p:spPr>
        <p:txBody>
          <a:bodyPr/>
          <a:lstStyle/>
          <a:p>
            <a:pPr algn="ctr"/>
            <a:r>
              <a:rPr lang="en-US" dirty="0"/>
              <a:t/>
            </a:r>
            <a:br>
              <a:rPr lang="en-US" dirty="0"/>
            </a:br>
            <a:endParaRPr lang="ar-IQ" dirty="0"/>
          </a:p>
        </p:txBody>
      </p:sp>
      <p:sp>
        <p:nvSpPr>
          <p:cNvPr id="3" name="عنصر نائب للمحتوى 2"/>
          <p:cNvSpPr>
            <a:spLocks noGrp="1"/>
          </p:cNvSpPr>
          <p:nvPr>
            <p:ph sz="quarter" idx="4294967295"/>
          </p:nvPr>
        </p:nvSpPr>
        <p:spPr>
          <a:xfrm>
            <a:off x="179512" y="476672"/>
            <a:ext cx="8424936" cy="5881737"/>
          </a:xfrm>
        </p:spPr>
        <p:txBody>
          <a:bodyPr>
            <a:normAutofit/>
          </a:bodyPr>
          <a:lstStyle/>
          <a:p>
            <a:pPr marL="0" indent="0">
              <a:buNone/>
            </a:pPr>
            <a:r>
              <a:rPr lang="ar-IQ" b="1" dirty="0"/>
              <a:t>5- حق تكوين الجمعيات والاشتراك فيها :</a:t>
            </a:r>
            <a:r>
              <a:rPr lang="ar-IQ" dirty="0"/>
              <a:t>  ويراد بها تشكيل جماعات منظمة يستمر وجودها لفترة طويلة بقصد ممارسة نشاط محدد ومعلوم سلفا وتبقى أبوابها مفتوحة أمام الجميع وتحقق أغراض معينة منصوص عليها ومشروعة ولا تمثل الربح المادي ويشترط التأسيس لهذه الجمعيات إبلاغ الحكومة للحصول على ترخيص منها ولهذه الجمعيات فوائد اجتماعية كبيرة خصوصا إذا ما تعلق نشاطها بمسائل العلم والإحسان ونشر الخير بين الناس . إن الحق المذكور أعلاه يقتضي عدم جواز أكراه الناس على الانضمام إلى أي جمعية وهذا ما نصت عليه العديد من الدساتير  كما إن بعض الدساتير يتيح إنشاء الأحزاب السياسية وهي نوع من أنواع الجمعيات موضعها العمل السياسي وتعد ضرورية لممارسة الحكم النيابي الديمقراطي لأنها تحدد البرامج السياسية وتوضحها للناخبين وتعمل على هديها وتحاسب سياسيا على أساسها وقد نص القانون العراقي ( الدستور ) على هذا الحق في نص المادة (39) القائل (( حرية تأسيس الجمعيات والأحزاب السياسية والانضمام إليها مكفولة وينظم بقانون ولا يجوز إجبار احد على الانضمام إلى أي حزب أو جمعية أو جهة سياسية أو الاستمرار في عضويتها )) .</a:t>
            </a:r>
            <a:endParaRPr lang="en-US" dirty="0"/>
          </a:p>
          <a:p>
            <a:pPr marL="0" indent="0">
              <a:buNone/>
            </a:pPr>
            <a:endParaRPr lang="en-US" dirty="0"/>
          </a:p>
        </p:txBody>
      </p:sp>
    </p:spTree>
    <p:extLst>
      <p:ext uri="{BB962C8B-B14F-4D97-AF65-F5344CB8AC3E}">
        <p14:creationId xmlns:p14="http://schemas.microsoft.com/office/powerpoint/2010/main" val="909171857"/>
      </p:ext>
    </p:extLst>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en-US" dirty="0"/>
              <a:t/>
            </a:r>
            <a:br>
              <a:rPr lang="en-US" dirty="0"/>
            </a:br>
            <a:endParaRPr lang="ar-IQ" dirty="0"/>
          </a:p>
        </p:txBody>
      </p:sp>
      <p:sp>
        <p:nvSpPr>
          <p:cNvPr id="3" name="عنصر نائب للمحتوى 2"/>
          <p:cNvSpPr>
            <a:spLocks noGrp="1"/>
          </p:cNvSpPr>
          <p:nvPr>
            <p:ph sz="quarter" idx="1"/>
          </p:nvPr>
        </p:nvSpPr>
        <p:spPr>
          <a:xfrm>
            <a:off x="457200" y="764704"/>
            <a:ext cx="8147248" cy="5709248"/>
          </a:xfrm>
        </p:spPr>
        <p:txBody>
          <a:bodyPr>
            <a:normAutofit lnSpcReduction="10000"/>
          </a:bodyPr>
          <a:lstStyle/>
          <a:p>
            <a:r>
              <a:rPr lang="ar-IQ" b="1" dirty="0" smtClean="0"/>
              <a:t>-6- </a:t>
            </a:r>
            <a:r>
              <a:rPr lang="ar-IQ" b="1" dirty="0"/>
              <a:t>حق التعليم : </a:t>
            </a:r>
            <a:r>
              <a:rPr lang="ar-SA" dirty="0"/>
              <a:t>يعد حق التعليم من الحقوق الأساسية للإنسان  وهي ركنا أساسياً من الأركان التي يقوم عليها دور رئيس في تنشئة الأجيال كما أنها تعني حق الأفراد في تعليم غيرهم ما يعرفونه أو يعتقدون أنهم يعرفونه وهذا الحق في تعليم الغير هو مظهر من مظاهر حرية الأفراد في نقل </a:t>
            </a:r>
            <a:r>
              <a:rPr lang="ar-SA" dirty="0" err="1"/>
              <a:t>أرائهم</a:t>
            </a:r>
            <a:r>
              <a:rPr lang="ar-SA" dirty="0"/>
              <a:t> للغير والتعبير عنها لذا فان عملية التعليم وما تعنيه من تلقي تشكيل ذهنية الفرد يعد من الأمور ذات الطبيعية المعقدة والمركبة والتي يمكن أن يكون لها دور حاسم وأساسي في تربية وتعليم الأجيال والنشأ الجديد وقد سادت الدول سياسات متعددة في هذا الخصوص وأولت الدول بدورها اهتمامات متزايدة ومتواصلة لرعاية مجتمعاتها عن طريق إيلاء الاهتمام بالتعليم بطرائق مختلفة بحسب ما ينتظر من التعليم من تأهيل الأجيال في شتى المجالات . ولقد عبر الإسلام عن هذا الحق في آيات عدة وكثيرة منها قولة  تعالى " يرفع الله الذين امنوا منكم والذين أوتوا العلم درجات " كما أن السنة النبوية المطهرة أكدت على التعليم إذ قال عليه الصلاة والسلام " من سلك طريقاً يلتمس به علما ً سهل الله له به طريقاً إلى الجنة " . فالعلم والتعلم في نظر الإسلام من الحقوق والأهداف الأساسية التي سعى إليها ، وهنالك من الآيات الكثير التي تؤكد على ذلك منها قوله تعالى (( هل يستوي الذين يعلمون والذين لا يعلمون )) الزمر . الآية 9 والكثير من أحاديث النبي عليه الصلاة والسلام منها قوله (( العلماء مصابيح الأرض وخلفاء الأنبياء وورثتي وورثة الأنبياء )) </a:t>
            </a:r>
            <a:r>
              <a:rPr lang="ar-SA" dirty="0" smtClean="0"/>
              <a:t>.</a:t>
            </a:r>
            <a:endParaRPr lang="en-US" dirty="0"/>
          </a:p>
        </p:txBody>
      </p:sp>
    </p:spTree>
    <p:extLst>
      <p:ext uri="{BB962C8B-B14F-4D97-AF65-F5344CB8AC3E}">
        <p14:creationId xmlns:p14="http://schemas.microsoft.com/office/powerpoint/2010/main" val="4220761103"/>
      </p:ext>
    </p:extLst>
  </p:cSld>
  <p:clrMapOvr>
    <a:masterClrMapping/>
  </p:clrMapOvr>
  <p:transition spd="slow">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en-US" dirty="0"/>
              <a:t/>
            </a:r>
            <a:br>
              <a:rPr lang="en-US" dirty="0"/>
            </a:br>
            <a:endParaRPr lang="ar-IQ" dirty="0"/>
          </a:p>
        </p:txBody>
      </p:sp>
      <p:sp>
        <p:nvSpPr>
          <p:cNvPr id="3" name="عنصر نائب للمحتوى 2"/>
          <p:cNvSpPr>
            <a:spLocks noGrp="1"/>
          </p:cNvSpPr>
          <p:nvPr>
            <p:ph sz="quarter" idx="1"/>
          </p:nvPr>
        </p:nvSpPr>
        <p:spPr>
          <a:xfrm>
            <a:off x="251520" y="404664"/>
            <a:ext cx="8187680" cy="5853264"/>
          </a:xfrm>
        </p:spPr>
        <p:txBody>
          <a:bodyPr>
            <a:normAutofit lnSpcReduction="10000"/>
          </a:bodyPr>
          <a:lstStyle/>
          <a:p>
            <a:r>
              <a:rPr lang="ar-IQ" b="1" dirty="0" smtClean="0"/>
              <a:t>-7- </a:t>
            </a:r>
            <a:r>
              <a:rPr lang="ar-IQ" b="1" dirty="0"/>
              <a:t>حق الأمن والأمان :</a:t>
            </a:r>
            <a:r>
              <a:rPr lang="ar-IQ" dirty="0"/>
              <a:t> </a:t>
            </a:r>
            <a:r>
              <a:rPr lang="ar-SA" dirty="0"/>
              <a:t>ليس هناك ما هو أهم من الشعور بالأمن أو الأمان من قبل الفرد فقد عد هذا الشعور جزءا من متطلبات الشعور بالسعادة الفردية إذ بدونه لا يمكن للفرد إن يتصرف بشكل اعتيادي في أدائه لواجباته أو حياته اليومية . ولا تستقيم حياة الفرد بدون الأمان، فالحرية الفردية هي قدرة الفرد في القيام بعمل يرغب به دون أن يؤدي عمله إلى المساس بحرية الآخرين أو الاعتداء على حقوقهم فالحرية من حق كل فرد ولكن عليه أن يعلم بان هناك حقوقاً للآخرين وطالما إن الفرد لا يعيش بمفرده أي انه يعيش مع الآخرين وجب عليه أن يأخذ بنظر الاعتبار بان للمجتمع السلطة والوسيلة التي يمكن أن يلجا إليها المجتمع لردع أو لمنع الفرد من الإتيان بعمل لا يتفق أو لا ينسجم مع حقوق وسلطة الآخرين . وما ذاك إلا حماية للمجتمع جراء العمل المتخذ من قبل الفرد بحرية غير مقيدة في التصرف . وقد ورد عن النبي صلى الله عليه وسلم " ظهر المسلم حمى إلا في حد أو حق " .</a:t>
            </a:r>
            <a:r>
              <a:rPr lang="ar-IQ" dirty="0"/>
              <a:t> ولقد أكدت الشريعة الإسلامية حق الأمن للإنسان فأكدت حريته الشخصية التي يراد بها في الذهاب والإياب والتنقل بحرية داخل البلاد والخروج منها إذا ما أراد وكذلك حقه في عدم القبض عليه أو حبسه أو معاقبته إلا بمقتضى القانون وفي الحدود التي يقررها فقد اوجب الإسلام على الدولة حماية الفرد – أياً كان – من أي اعتداء وحماية كرامته وشرفه وبيته وأمنه . </a:t>
            </a:r>
            <a:endParaRPr lang="en-US" dirty="0"/>
          </a:p>
        </p:txBody>
      </p:sp>
    </p:spTree>
    <p:extLst>
      <p:ext uri="{BB962C8B-B14F-4D97-AF65-F5344CB8AC3E}">
        <p14:creationId xmlns:p14="http://schemas.microsoft.com/office/powerpoint/2010/main" val="1216966000"/>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a:t>حقوق الإنسان في الدين الإسلامي</a:t>
            </a:r>
            <a:r>
              <a:rPr lang="en-US" dirty="0"/>
              <a:t/>
            </a:r>
            <a:br>
              <a:rPr lang="en-US" dirty="0"/>
            </a:br>
            <a:endParaRPr lang="ar-IQ" dirty="0"/>
          </a:p>
        </p:txBody>
      </p:sp>
      <p:sp>
        <p:nvSpPr>
          <p:cNvPr id="3" name="عنصر نائب للمحتوى 2"/>
          <p:cNvSpPr>
            <a:spLocks noGrp="1"/>
          </p:cNvSpPr>
          <p:nvPr>
            <p:ph sz="quarter" idx="1"/>
          </p:nvPr>
        </p:nvSpPr>
        <p:spPr/>
        <p:txBody>
          <a:bodyPr>
            <a:normAutofit fontScale="85000" lnSpcReduction="20000"/>
          </a:bodyPr>
          <a:lstStyle/>
          <a:p>
            <a:r>
              <a:rPr lang="ar-IQ" dirty="0" smtClean="0"/>
              <a:t>      </a:t>
            </a:r>
            <a:r>
              <a:rPr lang="ar-IQ" dirty="0"/>
              <a:t> لقد كان لظهور الإسلام في الجزيرة العربية الدور الكبير في توحيدها بعد أن كانت متناحرة متفرقة ومتناحرة تحكمها العادات والتقاليد القبلية التي مزقتها الثارات والعصبيات ، فكانت القبيلة تمثل الوحدة السياسية في النظم الاجتماعية فكان الدين الإسلامي ثورة على الظلم وسلطان الكهنة وشعوذتهم ، فجاءت الشريعة بأحكام تنظم مختلف شؤون الحياة وتحقق السعادة للبشر ، وتعمل على بناء مجتمع قائم على التضامن والمساواة بين جميع أبناء الإنسانية وقد أكد الدين الإسلامي مبادئ أساسية عدة منها :</a:t>
            </a:r>
            <a:endParaRPr lang="en-US" dirty="0"/>
          </a:p>
          <a:p>
            <a:r>
              <a:rPr lang="en-US" dirty="0"/>
              <a:t> </a:t>
            </a:r>
          </a:p>
          <a:p>
            <a:r>
              <a:rPr lang="ar-IQ" dirty="0"/>
              <a:t> </a:t>
            </a:r>
            <a:endParaRPr lang="en-US" dirty="0"/>
          </a:p>
          <a:p>
            <a:pPr lvl="0"/>
            <a:r>
              <a:rPr lang="ar-IQ" b="1" dirty="0"/>
              <a:t> مبدأ التوحيد </a:t>
            </a:r>
            <a:endParaRPr lang="en-US" dirty="0"/>
          </a:p>
          <a:p>
            <a:r>
              <a:rPr lang="ar-IQ" dirty="0"/>
              <a:t>    هو عدم الإشراك بالله تعالى كما قال تعالى (( وقضى ربك أن لا تعبدوا إلا إياه وبالوالدين إحساناً )) الإسراء . الآية   . إذ لا تكون العبادة إلا لله وحده . </a:t>
            </a:r>
            <a:endParaRPr lang="en-US" dirty="0"/>
          </a:p>
          <a:p>
            <a:r>
              <a:rPr lang="en-US" b="1" dirty="0"/>
              <a:t>  - 2    </a:t>
            </a:r>
            <a:r>
              <a:rPr lang="ar-IQ" b="1" dirty="0"/>
              <a:t>مبدأ العمل 	</a:t>
            </a:r>
            <a:endParaRPr lang="en-US" dirty="0"/>
          </a:p>
          <a:p>
            <a:r>
              <a:rPr lang="ar-IQ" dirty="0"/>
              <a:t>فالعمل أساس إلى الارتقاء بالإنسان ومقاييس هذا العمل أن يكون مرتبط بالمصلحة العامة فقد أكد الله تعالى في كتابه العزيز العمل الصالح لأنه احد الوسائل للقاء الإنسان بربه وخالقه كما قال تعالى (( وقل اعملوا فسيرى الله عملكم ورسوله والمؤمنون وستردون إلى عالم الغيب والشهادة فينبئكم بما كنتم تعملون )) التوبة . الآية 105 .</a:t>
            </a:r>
            <a:r>
              <a:rPr lang="ar-IQ" dirty="0" smtClean="0"/>
              <a:t> </a:t>
            </a:r>
            <a:endParaRPr lang="ar-IQ" dirty="0"/>
          </a:p>
        </p:txBody>
      </p:sp>
    </p:spTree>
    <p:extLst>
      <p:ext uri="{BB962C8B-B14F-4D97-AF65-F5344CB8AC3E}">
        <p14:creationId xmlns:p14="http://schemas.microsoft.com/office/powerpoint/2010/main" val="2074030354"/>
      </p:ext>
    </p:extLst>
  </p:cSld>
  <p:clrMapOvr>
    <a:masterClrMapping/>
  </p:clrMapOvr>
  <p:transition spd="slow">
    <p:cover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idx="4294967295"/>
          </p:nvPr>
        </p:nvSpPr>
        <p:spPr>
          <a:xfrm>
            <a:off x="0" y="274638"/>
            <a:ext cx="7467600" cy="1143000"/>
          </a:xfrm>
        </p:spPr>
        <p:txBody>
          <a:bodyPr/>
          <a:lstStyle/>
          <a:p>
            <a:pPr algn="ctr"/>
            <a:r>
              <a:rPr lang="en-US" dirty="0"/>
              <a:t/>
            </a:r>
            <a:br>
              <a:rPr lang="en-US" dirty="0"/>
            </a:br>
            <a:endParaRPr lang="ar-IQ" dirty="0"/>
          </a:p>
        </p:txBody>
      </p:sp>
      <p:sp>
        <p:nvSpPr>
          <p:cNvPr id="3" name="عنصر نائب للمحتوى 2"/>
          <p:cNvSpPr>
            <a:spLocks noGrp="1"/>
          </p:cNvSpPr>
          <p:nvPr>
            <p:ph sz="quarter" idx="4294967295"/>
          </p:nvPr>
        </p:nvSpPr>
        <p:spPr>
          <a:xfrm>
            <a:off x="539552" y="836712"/>
            <a:ext cx="8388424" cy="5305673"/>
          </a:xfrm>
        </p:spPr>
        <p:txBody>
          <a:bodyPr>
            <a:normAutofit/>
          </a:bodyPr>
          <a:lstStyle/>
          <a:p>
            <a:r>
              <a:rPr lang="ar-IQ" dirty="0"/>
              <a:t> </a:t>
            </a:r>
          </a:p>
        </p:txBody>
      </p:sp>
      <p:sp>
        <p:nvSpPr>
          <p:cNvPr id="4" name="مستطيل 3"/>
          <p:cNvSpPr/>
          <p:nvPr/>
        </p:nvSpPr>
        <p:spPr>
          <a:xfrm>
            <a:off x="2286000" y="1075958"/>
            <a:ext cx="6246440" cy="5078313"/>
          </a:xfrm>
          <a:prstGeom prst="rect">
            <a:avLst/>
          </a:prstGeom>
        </p:spPr>
        <p:txBody>
          <a:bodyPr wrap="square">
            <a:spAutoFit/>
          </a:bodyPr>
          <a:lstStyle/>
          <a:p>
            <a:r>
              <a:rPr lang="ar-SA" b="1" dirty="0" smtClean="0"/>
              <a:t>-8- </a:t>
            </a:r>
            <a:r>
              <a:rPr lang="ar-IQ" b="1" dirty="0"/>
              <a:t>حق العمل : </a:t>
            </a:r>
            <a:r>
              <a:rPr lang="ar-IQ" dirty="0"/>
              <a:t>ويعرف حق العمل نظرياً بأنه </a:t>
            </a:r>
            <a:r>
              <a:rPr lang="ar-IQ" b="1" dirty="0"/>
              <a:t>(( حق الإنسان في العيش من خلال عمله</a:t>
            </a:r>
            <a:r>
              <a:rPr lang="ar-IQ" dirty="0"/>
              <a:t> </a:t>
            </a:r>
            <a:r>
              <a:rPr lang="ar-IQ" b="1" dirty="0"/>
              <a:t>للحصول على المواد الضرورية )) </a:t>
            </a:r>
            <a:r>
              <a:rPr lang="ar-IQ" dirty="0"/>
              <a:t>وقررت الإعلانات الدولية والمواثيق والدساتير هذا الحق باعتباره مرتبط مباشرة بالإنسان فلكل فرد الحق في اختيار عمله بحرية وفق شروط عادلة ومرضية ولكل فرد حق الحماية من البطالة أو حق الأجر ألمتساوِ مع غيره في عمل متطابق لكفاءته . ويكفل للإنسان ولأسرته عيشا يليق بكرامته وتضاف إليه وسائل أخرى لحمايته الاجتماعية عند الزوم ، مثل تحديد ساعات عمل معقولة وإعطاء الرخصة في وقت الفراغ مع إعطاء إجازات أو عطلات دورية وبأجر ...الخ  وبذلك فالملاحظ إن حق العمل ورد في إطار المساعدة التي ضمنها الدستور وهي محددة للفقراء وغير المتمكنين في العمل . أما الإسلام فقد حبب العمل وأوجبه لأنه السبيل الوحيد للكسب والعيش الكريم للإنسان وبارك العاملين وأثنى عليهم بينما ذم الكسالى الذين لا يعملون ، قال تعالى (( هو الذي جعل لكم الأرض ذلولاً فامشوا في مناكبها وكلوا من رزقه واليه النشور )) الملك . الآية 15 . وقال عليه الصلاة والسلام " ما أكل احد طعاما قط خير من أن يأكل الإنسان من عمل يده وان نبي الله داود كان يأكل من عمل يده " .</a:t>
            </a:r>
            <a:endParaRPr lang="en-US" dirty="0"/>
          </a:p>
          <a:p>
            <a:r>
              <a:rPr lang="ar-IQ" dirty="0"/>
              <a:t>       فأعطى الإسلام الإنسان الحق في ممارسة العمل الذي يناسبه </a:t>
            </a:r>
            <a:r>
              <a:rPr lang="ar-IQ" dirty="0" err="1"/>
              <a:t>ويلاءمه</a:t>
            </a:r>
            <a:r>
              <a:rPr lang="ar-IQ" dirty="0"/>
              <a:t> وبما يكفل له العيش الكريم وكذلك يلزم الإسلام بتوفير العمل المناسب للإنسان وكذلك يلزم برعاية العمال وان يعطوا </a:t>
            </a:r>
            <a:r>
              <a:rPr lang="ar-IQ" dirty="0" smtClean="0"/>
              <a:t>  </a:t>
            </a:r>
            <a:r>
              <a:rPr lang="ar-IQ" dirty="0"/>
              <a:t>أجورهم كاملةً غير منقوصة إذ قال عليه الصلاة والسلام " أعطوا الأجير أجره قبل أن يجف عرقه " </a:t>
            </a:r>
            <a:r>
              <a:rPr lang="ar-IQ" dirty="0" smtClean="0"/>
              <a:t>                                                                                         </a:t>
            </a:r>
            <a:endParaRPr lang="ar-IQ" dirty="0"/>
          </a:p>
        </p:txBody>
      </p:sp>
    </p:spTree>
    <p:extLst>
      <p:ext uri="{BB962C8B-B14F-4D97-AF65-F5344CB8AC3E}">
        <p14:creationId xmlns:p14="http://schemas.microsoft.com/office/powerpoint/2010/main" val="2668444676"/>
      </p:ext>
    </p:extLst>
  </p:cSld>
  <p:clrMapOvr>
    <a:masterClrMapping/>
  </p:clrMapOvr>
  <p:transition spd="slow">
    <p:push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sz="quarter" idx="1"/>
          </p:nvPr>
        </p:nvSpPr>
        <p:spPr/>
        <p:txBody>
          <a:bodyPr>
            <a:normAutofit fontScale="70000" lnSpcReduction="20000"/>
          </a:bodyPr>
          <a:lstStyle/>
          <a:p>
            <a:r>
              <a:rPr lang="ar-IQ" b="1" dirty="0" smtClean="0"/>
              <a:t>-9- </a:t>
            </a:r>
            <a:r>
              <a:rPr lang="ar-IQ" b="1" dirty="0"/>
              <a:t>حق السلامة البدنية وسمعة وشرف الإنسان :</a:t>
            </a:r>
            <a:r>
              <a:rPr lang="ar-IQ" dirty="0"/>
              <a:t> </a:t>
            </a:r>
            <a:r>
              <a:rPr lang="ar-SA" dirty="0"/>
              <a:t>ازدادت في السنوات الأخيرة أعمال التعذيب والتعديات والعقوبات والمعاملات القاسية والغير إنسانية التي تمارس على الإنسان وتحط من كرامته كما ازدادت التجارب الطبية والعلمية في وقتنا الحاضر على الفرد من دون رضاه وهذا ما دفع العالم وبشكل بارز وصريح للدفاع والمحافظة على السلامة الجسدية والأمن الشخصي للفرد . ويعد هذا الحق في الحياة من أهم حريات الأفراد وفي طليعتها والتي نصت عليها مختلف الشرائع الإلهية والمواثيق والإعلانات والاتفاقات والدساتير الوطنية والدولية وقد ركزت اهتمامها على حق حياة الإنسان وأوكلت مهمة حمايته إلى القانون والسلطان التطبيقية . وكمثال على ما تطرقنا في أعلاه فقد جاء في المادة السادسة من الاتفاقية الدولية الخامسة الخاصة بحقوق المدنية والسياسة لعام 1966 من الفقرة الأولى (( إن لكل إنسان الحق الطبيعي في الحياة ويحمي القانون هذا الحق ولا يجوز حرمان أي فرد من حياته بشكل تعسفي )) .</a:t>
            </a:r>
            <a:endParaRPr lang="en-US" dirty="0"/>
          </a:p>
          <a:p>
            <a:r>
              <a:rPr lang="ar-SA" dirty="0"/>
              <a:t>        إن السمعة والشرف والعرض للفرد لا يجوز انتهاكها وقد ذكر الله تعالى ذلك في القران الكريم بقوله (( يا أيها الذين امنوا لا يسخر قوم من قوم عسى أن يكونوا خيراً منهم ولا نساء من نساء عسى أن يكن خيراً منهن ولا تلمزوا أنفسكم ولا  تنابزوا  بالألقاب  بئس  الاسم الفسوق بعد الإيمان ومن لم يتب فأولئك هم الظالمون )) الحجرات . الآية 11 . كما ذكر الرسول الكريم عليه الصلاة والسلام بقوله " إن دماءكم وأموالكم وأعراضكم بينكم حرام كحرمة يومكم هذا في شهركم هذا في بلدكم هذا " </a:t>
            </a:r>
            <a:endParaRPr lang="en-US" dirty="0"/>
          </a:p>
          <a:p>
            <a:r>
              <a:rPr lang="ar-SA" dirty="0"/>
              <a:t>وقد اقر الإعلان العالمي لحقوق الإنسان الصادر عن الجمعية العامة للأمم المتحدة في 1948 هذه المبادئ من المادة الأولى منه والتي جاء في نصها (( يولد جميع الناس أحرارا متساوين في الكرامة والحقوق )) وفي المادة الثالثة (( لكل فرد الحق في الحياة والحرية والسلامة الشخصية البدنية )) .</a:t>
            </a:r>
            <a:endParaRPr lang="en-US" dirty="0"/>
          </a:p>
        </p:txBody>
      </p:sp>
    </p:spTree>
    <p:extLst>
      <p:ext uri="{BB962C8B-B14F-4D97-AF65-F5344CB8AC3E}">
        <p14:creationId xmlns:p14="http://schemas.microsoft.com/office/powerpoint/2010/main" val="3787174177"/>
      </p:ext>
    </p:extLst>
  </p:cSld>
  <p:clrMapOvr>
    <a:masterClrMapping/>
  </p:clrMapOvr>
  <p:transition spd="slow">
    <p:push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p:txBody>
          <a:bodyPr>
            <a:normAutofit fontScale="85000" lnSpcReduction="20000"/>
          </a:bodyPr>
          <a:lstStyle/>
          <a:p>
            <a:r>
              <a:rPr lang="ar-SA" b="1" dirty="0"/>
              <a:t>10 – حق اللجوء :</a:t>
            </a:r>
            <a:r>
              <a:rPr lang="ar-SA" dirty="0"/>
              <a:t> إذ من حق كل إنسان مضطهد أن يلجا إلى مأمن وهو حق يكفله الدين الإسلامي ومهما تكن جنسيته او عقيدته او لونه ، وعلى كل مسلم توفير الأمن للاجئ متى لجا إليه قال تعالى (( إن احدٌ من المشركين استجارك فأجره حتى يسمع كلام الله ثم ابلغه مأمنه ذلك بأنهم قومٌ لا يعلمون )) التوبة . الآية 6 .</a:t>
            </a:r>
            <a:endParaRPr lang="en-US" dirty="0"/>
          </a:p>
          <a:p>
            <a:r>
              <a:rPr lang="ar-SA" b="1" dirty="0"/>
              <a:t>11- حق المساواة : </a:t>
            </a:r>
            <a:r>
              <a:rPr lang="ar-SA" dirty="0"/>
              <a:t> إن الناس متساوون جميعهم إزاء الشريعة الإسلامية ولا تمايز بين الأفراد إلا بالتقوى فهم متساوون في القيمة الإنسانية ولكل فرد حق في الانتفاع بالموارد المادية للجميع وقد ذكر الله تعالى ذلك بقوله </a:t>
            </a:r>
            <a:r>
              <a:rPr lang="ar-IQ" dirty="0"/>
              <a:t>(( يا أيها الناس إنا خلقناكم من ذكر وأنثى وجعلناكم شعوباً وقبائل لتعارفوا إن أكرمكم عند الله اتقاكم إن الله عليم خبير )) الحجرات . الآية 13 . كما أكدت منظمة الأمم المتحدة هذا الحق في الإعلان العالمي لحقوق الإنسان بالفقرة الأولى والتي نصت على " يولد جميع الناس أحرارا متساوين في الكرامة والحقوق وقد وهبوا عقلا  وضميرا وعليهم أن يعامل احدهم الأخر بروح الإخاء ".</a:t>
            </a:r>
            <a:endParaRPr lang="en-US" dirty="0"/>
          </a:p>
          <a:p>
            <a:r>
              <a:rPr lang="ar-IQ" b="1" dirty="0"/>
              <a:t>12- حق العدالة :</a:t>
            </a:r>
            <a:r>
              <a:rPr lang="ar-IQ" dirty="0"/>
              <a:t> إذ من حق كل إنسان أن يلجا إلى الشريعة الإسلامية لاسترداد حقه المسلوب وهذا ما ذكره الله تعالى في كتابه العزيز بقوله (( يا أيها الذين امنوا أطيعوا الله وأطيعوا الرسول وأولي الأمر منكم فان تنازعتم في </a:t>
            </a:r>
            <a:r>
              <a:rPr lang="ar-IQ" dirty="0" err="1"/>
              <a:t>شئٍ</a:t>
            </a:r>
            <a:r>
              <a:rPr lang="ar-IQ" dirty="0"/>
              <a:t> فردوه إلى الله والرسول إن كنتم تؤمنون بالله واليوم الآخر ذلك خيرٌ وأحسن تأويلاً )) النساء . الآية 59 . فمن حق الفرد أن يدافع عن نفسه من ظلم ومن حق الفرد أن يدافع عن حق أي فرد أخر أو جم</a:t>
            </a:r>
            <a:endParaRPr lang="en-US" dirty="0"/>
          </a:p>
          <a:p>
            <a:endParaRPr lang="en-US" dirty="0"/>
          </a:p>
          <a:p>
            <a:r>
              <a:rPr lang="ar-IQ" dirty="0"/>
              <a:t> </a:t>
            </a:r>
          </a:p>
        </p:txBody>
      </p:sp>
    </p:spTree>
    <p:extLst>
      <p:ext uri="{BB962C8B-B14F-4D97-AF65-F5344CB8AC3E}">
        <p14:creationId xmlns:p14="http://schemas.microsoft.com/office/powerpoint/2010/main" val="3890686980"/>
      </p:ext>
    </p:extLst>
  </p:cSld>
  <p:clrMapOvr>
    <a:masterClrMapping/>
  </p:clrMapOvr>
  <p:transition spd="slow">
    <p:pull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en-US" dirty="0"/>
              <a:t/>
            </a:r>
            <a:br>
              <a:rPr lang="en-US" dirty="0"/>
            </a:br>
            <a:r>
              <a:rPr lang="ar-IQ" b="1" dirty="0"/>
              <a:t>المرحلة الثالثة : حقوق الإنسان في العصر الحديث</a:t>
            </a:r>
            <a:r>
              <a:rPr lang="en-US" dirty="0"/>
              <a:t/>
            </a:r>
            <a:br>
              <a:rPr lang="en-US" dirty="0"/>
            </a:br>
            <a:endParaRPr lang="ar-IQ" dirty="0"/>
          </a:p>
        </p:txBody>
      </p:sp>
      <p:sp>
        <p:nvSpPr>
          <p:cNvPr id="3" name="عنصر نائب للمحتوى 2"/>
          <p:cNvSpPr>
            <a:spLocks noGrp="1"/>
          </p:cNvSpPr>
          <p:nvPr>
            <p:ph sz="quarter" idx="1"/>
          </p:nvPr>
        </p:nvSpPr>
        <p:spPr/>
        <p:txBody>
          <a:bodyPr>
            <a:normAutofit fontScale="70000" lnSpcReduction="20000"/>
          </a:bodyPr>
          <a:lstStyle/>
          <a:p>
            <a:r>
              <a:rPr lang="ar-IQ" dirty="0"/>
              <a:t> كان ( مارتن لوثر ) زعيم لحركة الإصلاح في ألمانيا وهو مؤسس المذهب البروتستانتي وناكرٌ على الكنيسة ورجال الدين أن يكونوا وسطاء بين الإنسان وربه بل يتوقف ذلك على إيمان الإنسان نفسه ، وقد تبعه عدد من المفكرين والإصلاحيين في الغرب . إذ شهدت أوربا وخلال القرنين الخامس عشر والسادس عشر وبداية القرن السابع عشر ظهور الثورة الصناعية وما رافقها من استكشاف جغرافي واتساع التجارة ونمو المدن وقد أدى ذلك كله إلى بداية اضمحلال النظام الإقطاعي وبدأ نمو الطبقة الوسطى ليكون لها دور في حياة المجتمعات الأوربية ، وهذه الطبقة هي التي تبنت حقوق الإنسان وحرياته ، ورفت شعار أصبح رائجاً فيما بعد " إن قيمة الإنسان تكمن في ذاته " .</a:t>
            </a:r>
            <a:endParaRPr lang="en-US" dirty="0"/>
          </a:p>
          <a:p>
            <a:pPr marL="0" indent="0">
              <a:buNone/>
            </a:pPr>
            <a:r>
              <a:rPr lang="ar-IQ" dirty="0"/>
              <a:t>       شهدت حقوق الإنسان في العصر الحديث نهضة كبيرة بفضل عوامل كثيرة منها سياسية واقتصادية واجتماعية وعلمية ، فظهرت كثير من الأفكار الجديدة في المجتمعات ، ومن ثم شهد التاريخ الكثير من الثورات التحررية وظهر علماء من الفلاسفة في أوربا استحدثوا أفكاراً جديدة في التنمية والحقوق والحريات مثل ( جون لوك ) الانكليزي وكتابه الشهير " الحكم المدني " الذي دافع به عن القانون . وفي فرنسا اشتهر العالم ( </a:t>
            </a:r>
            <a:r>
              <a:rPr lang="ar-IQ" dirty="0" err="1"/>
              <a:t>مونتيسكيو</a:t>
            </a:r>
            <a:r>
              <a:rPr lang="ar-IQ" dirty="0"/>
              <a:t> ) عالم اجتماع والذي كتب " روح القوانين " وانتقد به بشدة الحكم المطلق .</a:t>
            </a:r>
            <a:endParaRPr lang="en-US" dirty="0"/>
          </a:p>
          <a:p>
            <a:pPr marL="0" indent="0">
              <a:buNone/>
            </a:pPr>
            <a:r>
              <a:rPr lang="ar-IQ" dirty="0" smtClean="0"/>
              <a:t>    </a:t>
            </a:r>
            <a:r>
              <a:rPr lang="ar-IQ" dirty="0"/>
              <a:t>في الوقت الذي دخل فيه العالم الربع الأخير من القرن الثامن عشر الميلادي شهد الغرب حدثين مهمين كان لهما الأثر الكبير في تحويل مجرى التاريخ في مجال حقوق الإنسان . </a:t>
            </a:r>
            <a:r>
              <a:rPr lang="ar-IQ" b="1" i="1" u="sng" dirty="0"/>
              <a:t>الأول </a:t>
            </a:r>
            <a:r>
              <a:rPr lang="ar-IQ" dirty="0"/>
              <a:t>قيام ثورة الشعوب الأمريكية ضد المستعمر البريطاني وإعلان الاستقلال عام 1776 . أما الحدث </a:t>
            </a:r>
            <a:r>
              <a:rPr lang="ar-IQ" b="1" i="1" u="sng" dirty="0"/>
              <a:t>الثاني</a:t>
            </a:r>
            <a:r>
              <a:rPr lang="ar-IQ" dirty="0"/>
              <a:t> فهو قيام الثورة الفرنسية ضد الحكم الإمبراطوري ، وإعلان حقوق الإنسان والمواطن عام 1789 وكانت ثورة ضد </a:t>
            </a:r>
            <a:endParaRPr lang="en-US" dirty="0"/>
          </a:p>
          <a:p>
            <a:pPr marL="0" indent="0">
              <a:buNone/>
            </a:pPr>
            <a:r>
              <a:rPr lang="en-US" b="1" dirty="0"/>
              <a:t> </a:t>
            </a:r>
            <a:endParaRPr lang="en-US" dirty="0"/>
          </a:p>
          <a:p>
            <a:pPr marL="0" indent="0">
              <a:buNone/>
            </a:pPr>
            <a:r>
              <a:rPr lang="en-US" dirty="0"/>
              <a:t> </a:t>
            </a:r>
          </a:p>
          <a:p>
            <a:endParaRPr lang="ar-IQ" dirty="0"/>
          </a:p>
        </p:txBody>
      </p:sp>
    </p:spTree>
    <p:extLst>
      <p:ext uri="{BB962C8B-B14F-4D97-AF65-F5344CB8AC3E}">
        <p14:creationId xmlns:p14="http://schemas.microsoft.com/office/powerpoint/2010/main" val="664489286"/>
      </p:ext>
    </p:extLst>
  </p:cSld>
  <p:clrMapOvr>
    <a:masterClrMapping/>
  </p:clrMapOvr>
  <p:transition spd="slow">
    <p:pull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endParaRPr lang="ar-IQ" dirty="0"/>
          </a:p>
        </p:txBody>
      </p:sp>
      <p:sp>
        <p:nvSpPr>
          <p:cNvPr id="3" name="عنصر نائب للمحتوى 2"/>
          <p:cNvSpPr>
            <a:spLocks noGrp="1"/>
          </p:cNvSpPr>
          <p:nvPr>
            <p:ph sz="quarter" idx="1"/>
          </p:nvPr>
        </p:nvSpPr>
        <p:spPr/>
        <p:txBody>
          <a:bodyPr>
            <a:normAutofit fontScale="70000" lnSpcReduction="20000"/>
          </a:bodyPr>
          <a:lstStyle/>
          <a:p>
            <a:pPr marL="0" indent="0">
              <a:buNone/>
            </a:pPr>
            <a:r>
              <a:rPr lang="ar-IQ" dirty="0"/>
              <a:t>الظلم والاستبداد وفيها تم إعلان حقوق الإنسان وإعلان المبادئ الأساسية الثلاثة ( الحرية – المساواة – العدل ) وتم تجديد تلك المبادئ عام 1793 م .</a:t>
            </a:r>
            <a:endParaRPr lang="en-US" dirty="0"/>
          </a:p>
          <a:p>
            <a:pPr marL="0" indent="0">
              <a:buNone/>
            </a:pPr>
            <a:r>
              <a:rPr lang="ar-IQ" dirty="0"/>
              <a:t>       ومن ابرز المناضلين الأحرار والداعين إلى مبدأ ( </a:t>
            </a:r>
            <a:r>
              <a:rPr lang="ar-IQ" dirty="0" err="1"/>
              <a:t>اللاعنف</a:t>
            </a:r>
            <a:r>
              <a:rPr lang="ar-IQ" dirty="0"/>
              <a:t> ) والمطالبين بالتحرر هو ( المهاتما غاندي ) الذي قام بالعصيان المدني والتي أدت ثورته إلى استقلال بلده الهند وأصبح قدوة للكثير من الحركات المطالبة والداعية لحقوق الإنسان . وكذلك برز ( مارتن كنج ) الذي نادى بـ ( </a:t>
            </a:r>
            <a:r>
              <a:rPr lang="ar-IQ" dirty="0" err="1"/>
              <a:t>اللاعنف</a:t>
            </a:r>
            <a:r>
              <a:rPr lang="ar-IQ" dirty="0"/>
              <a:t> ) أو ما تسمى ( المقاومة السلمية ) والذي </a:t>
            </a:r>
            <a:r>
              <a:rPr lang="ar-IQ" dirty="0" err="1"/>
              <a:t>دعى</a:t>
            </a:r>
            <a:r>
              <a:rPr lang="ar-IQ" dirty="0"/>
              <a:t> إلى عدم التفرقة بين السود والبيض ونتيجة لنضاله بالعصيان المدني أصدرت المحكمة حكمها التاريخي الذي نص على عدم التفرقة العنصرية .</a:t>
            </a:r>
            <a:endParaRPr lang="en-US" dirty="0"/>
          </a:p>
          <a:p>
            <a:pPr marL="0" indent="0">
              <a:buNone/>
            </a:pPr>
            <a:r>
              <a:rPr lang="ar-IQ" dirty="0"/>
              <a:t>       وقد شهد العالم الحربين العالميتين الأولى عام 1914 م والتي خافت الملايين من الضحايا من المدنيين أو العسكريين والتي انبثق بعدها عصبة الأمم المتحدة والتي لم تتضمن حينها بنوداً بشان حقوق الإنسان . والثانية عام 1939 وما تخللها من دمار وخراب وخسارة العالم لملايين الناس فضلاً عن خسارة الأموال والممتلكات وحدوث كوارث إنسانية في اليابان وغيرها ، وبعدها أسست منظمة الأمم المتحدة والتي اعترفت دولياً بحقوق الإنسان ثم أدخلت ضمن القانون الدولي والتي جاءت كردة فعل من المجتمع الدولي على </a:t>
            </a:r>
            <a:r>
              <a:rPr lang="ar-IQ" dirty="0" err="1"/>
              <a:t>الفظائح</a:t>
            </a:r>
            <a:r>
              <a:rPr lang="ar-IQ" dirty="0"/>
              <a:t> والمآسي التي خلفتها تلك الحروب</a:t>
            </a:r>
            <a:endParaRPr lang="en-US" dirty="0"/>
          </a:p>
          <a:p>
            <a:pPr marL="0" indent="0">
              <a:buNone/>
            </a:pPr>
            <a:r>
              <a:rPr lang="ar-IQ" dirty="0"/>
              <a:t>       ومن نتائج تلك الحروب إدراك العالم لحقوق الإنسان وتأسيس جمعيات وكتابة دساتير لحماية حقوق الإنسان وإعطاءه الحرية الكاملة وكذلك التعامل مع المجتمع الإنساني بعامل المساواة وعدم التمييز بين الشعوب </a:t>
            </a:r>
            <a:r>
              <a:rPr lang="ar-IQ" dirty="0" smtClean="0"/>
              <a:t>.</a:t>
            </a:r>
            <a:endParaRPr lang="en-US" dirty="0" smtClean="0"/>
          </a:p>
          <a:p>
            <a:pPr marL="0" indent="0">
              <a:buNone/>
            </a:pPr>
            <a:r>
              <a:rPr lang="ar-IQ" dirty="0" smtClean="0"/>
              <a:t>     لقد كان لهؤلاء المفكرين والفلاسفة الذين ظهروا في أوربا في القرنين السابع عشر والثامن عشر اثر كبير في انتشار النظرية العقلية بين الطبقات المتعلمة .. ولقد بحثوا وكتبوا في العقل البشري وحطموا القيود التي كانت تكبله في مجتمعاتهم وقدموا على هذا الطريق خدمة لقضية الإنسان وحقوقه وحرياته في جميع أرجاء العالم</a:t>
            </a:r>
            <a:endParaRPr lang="en-US" dirty="0" smtClean="0"/>
          </a:p>
          <a:p>
            <a:pPr marL="0" indent="0">
              <a:buNone/>
            </a:pPr>
            <a:endParaRPr lang="en-US" dirty="0"/>
          </a:p>
        </p:txBody>
      </p:sp>
    </p:spTree>
    <p:extLst>
      <p:ext uri="{BB962C8B-B14F-4D97-AF65-F5344CB8AC3E}">
        <p14:creationId xmlns:p14="http://schemas.microsoft.com/office/powerpoint/2010/main" val="459429259"/>
      </p:ext>
    </p:extLst>
  </p:cSld>
  <p:clrMapOvr>
    <a:masterClrMapping/>
  </p:clrMapOvr>
  <p:transition spd="slow">
    <p:pull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en-US" dirty="0"/>
              <a:t/>
            </a:r>
            <a:br>
              <a:rPr lang="en-US" dirty="0"/>
            </a:br>
            <a:endParaRPr lang="ar-IQ" dirty="0"/>
          </a:p>
        </p:txBody>
      </p:sp>
      <p:sp>
        <p:nvSpPr>
          <p:cNvPr id="3" name="عنصر نائب للمحتوى 2"/>
          <p:cNvSpPr>
            <a:spLocks noGrp="1"/>
          </p:cNvSpPr>
          <p:nvPr>
            <p:ph sz="quarter" idx="1"/>
          </p:nvPr>
        </p:nvSpPr>
        <p:spPr/>
        <p:txBody>
          <a:bodyPr>
            <a:normAutofit fontScale="92500" lnSpcReduction="20000"/>
          </a:bodyPr>
          <a:lstStyle/>
          <a:p>
            <a:pPr marL="0" indent="0">
              <a:buNone/>
            </a:pPr>
            <a:r>
              <a:rPr lang="ar-IQ" b="1" dirty="0"/>
              <a:t>3</a:t>
            </a:r>
            <a:r>
              <a:rPr lang="ar-IQ" b="1" dirty="0" smtClean="0"/>
              <a:t> </a:t>
            </a:r>
            <a:r>
              <a:rPr lang="ar-IQ" b="1" dirty="0"/>
              <a:t>مبدأ العلم </a:t>
            </a:r>
            <a:endParaRPr lang="en-US" dirty="0"/>
          </a:p>
          <a:p>
            <a:pPr marL="0" indent="0">
              <a:buNone/>
            </a:pPr>
            <a:r>
              <a:rPr lang="ar-IQ" dirty="0" smtClean="0"/>
              <a:t>إن </a:t>
            </a:r>
            <a:r>
              <a:rPr lang="ar-IQ" dirty="0"/>
              <a:t>أول ما نزل من ديننا القويم هو قوله تعالى (( اقرأ باسم ربك الذي خلق )) العلق . الآية 1 . وهذا تأكيد على عظمة العلم في الدين الإسلامي </a:t>
            </a:r>
            <a:r>
              <a:rPr lang="ar-SA" dirty="0"/>
              <a:t>ولقد عبر الإسلام عن هذا المبدأ  في آيات عدة وكثيرة منها قولة  تعالى " يرفع الله الذين امنوا منكم والذين أوتوا العلم درجات " كما أن السنة النبوية المطهرة أكدت على العلم إذ قال عليه الصلاة والسلام " من سلك طريقاً يلتمس به علما ً  سهل الله له به طريقاً إلى الجنة " . فالعلم والتعلم في نظر الإسلام من المبادئ والأهداف الأساسية التي سعى إليها .</a:t>
            </a:r>
            <a:endParaRPr lang="en-US" dirty="0"/>
          </a:p>
          <a:p>
            <a:r>
              <a:rPr lang="en-US" dirty="0"/>
              <a:t>  - 4</a:t>
            </a:r>
            <a:r>
              <a:rPr lang="ar-IQ" b="1" dirty="0"/>
              <a:t>مبدأ بناء الأمة </a:t>
            </a:r>
            <a:endParaRPr lang="en-US" dirty="0"/>
          </a:p>
          <a:p>
            <a:pPr marL="0" indent="0">
              <a:buNone/>
            </a:pPr>
            <a:r>
              <a:rPr lang="ar-IQ" dirty="0"/>
              <a:t>     إن التوحيد ثورة فلا بد للثورة من أداة وهي بناء الأمة كما قال تعالى (( وكذلك جعلناكم امة وسطاً لتكونوا شهداء على الناس ويكون الرسول عليكم شهيداً )) البقرة . الآية 143 . إذ إن المبادئ المذكورة آنفاً هي مبادئ نظرية لا بد من تطبيقها بشكل عملي من خلال الدعوة إلى التعبير مبتدئاً بنفوس الناس ونياتهم فهو أساس التطبيق والمشاركة الفعلية في المبادئ النظرية إذ يقول الله تعالى(( إن الله لا يغير ما بقوم حتى يغيروا ما بأنفسهم )) الرعد . الآية 11 .</a:t>
            </a:r>
            <a:endParaRPr lang="en-US" dirty="0"/>
          </a:p>
          <a:p>
            <a:pPr marL="0" indent="0">
              <a:buNone/>
            </a:pPr>
            <a:endParaRPr lang="en-US" dirty="0"/>
          </a:p>
          <a:p>
            <a:r>
              <a:rPr lang="en-US" b="1" dirty="0"/>
              <a:t>5  -</a:t>
            </a:r>
            <a:r>
              <a:rPr lang="ar-IQ" b="1" dirty="0"/>
              <a:t>مبدأ الأمر بالمعروف والنهي عن المنكر</a:t>
            </a:r>
            <a:endParaRPr lang="ar-IQ" dirty="0"/>
          </a:p>
        </p:txBody>
      </p:sp>
    </p:spTree>
    <p:extLst>
      <p:ext uri="{BB962C8B-B14F-4D97-AF65-F5344CB8AC3E}">
        <p14:creationId xmlns:p14="http://schemas.microsoft.com/office/powerpoint/2010/main" val="2216141516"/>
      </p:ext>
    </p:extLst>
  </p:cSld>
  <p:clrMapOvr>
    <a:masterClrMapping/>
  </p:clrMapOvr>
  <p:transition spd="slow">
    <p:cover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en-US" dirty="0"/>
              <a:t/>
            </a:r>
            <a:br>
              <a:rPr lang="en-US" dirty="0"/>
            </a:br>
            <a:endParaRPr lang="ar-IQ" dirty="0"/>
          </a:p>
        </p:txBody>
      </p:sp>
      <p:sp>
        <p:nvSpPr>
          <p:cNvPr id="3" name="عنصر نائب للمحتوى 2"/>
          <p:cNvSpPr>
            <a:spLocks noGrp="1"/>
          </p:cNvSpPr>
          <p:nvPr>
            <p:ph sz="quarter" idx="1"/>
          </p:nvPr>
        </p:nvSpPr>
        <p:spPr/>
        <p:txBody>
          <a:bodyPr>
            <a:normAutofit fontScale="62500" lnSpcReduction="20000"/>
          </a:bodyPr>
          <a:lstStyle/>
          <a:p>
            <a:r>
              <a:rPr lang="ar-IQ" dirty="0"/>
              <a:t> نظرة الدين الإسلامي الى الإنسان إن الإنسان كائن مكرم فهو سيد المخلوقات جميعاً ذلك ما يحمله الإسلام في شريعته وتصوره كي تتعلم البشرية في كل زمان ومكان إن أغلى الكائنات وأعظمها هو الإنسان على أن يكون مؤمناً صالحاً لا جحوداً أو شريراً .</a:t>
            </a:r>
            <a:endParaRPr lang="en-US" dirty="0"/>
          </a:p>
          <a:p>
            <a:r>
              <a:rPr lang="ar-IQ" dirty="0"/>
              <a:t>       ومما هو معلوم في شريعة الإسلام إن الكون بما </a:t>
            </a:r>
            <a:r>
              <a:rPr lang="ar-IQ" dirty="0" err="1"/>
              <a:t>يحويه</a:t>
            </a:r>
            <a:r>
              <a:rPr lang="ar-IQ" dirty="0"/>
              <a:t> من أجزاء وتفصيلات ومركبات مسخر أصلاً للإنسان لينتفع به وبمحتوياته فيما يحقق له الخير والسعادة . قال عز من قائل (( وسخر لكم ما في السموات وما في الأرض جميعاً منه إن في ذلك لآيات لقومٍ يتفكرون )) الجاثية . الآية 13 . وغيرها من الآيات الكريمة التي تكشف عن تكريم الإنسان بتسخير الكون وأجزائه له من سماء وارض بما فيها من كواكب ونجوم وانهار وبحار وليل ونهار وزرع وماء وثمر إذ قد جعله مسخراً لهذا الكائن المتميز .</a:t>
            </a:r>
            <a:endParaRPr lang="en-US" dirty="0"/>
          </a:p>
          <a:p>
            <a:r>
              <a:rPr lang="ar-IQ" dirty="0"/>
              <a:t>       إن الإنسان هو الكائن المفضل المكرم الذي كتب الله له الصدارة في سلم الخليقة والكائنات جميعاً قال سبحانه (( ولقد كرمنا بني ادم وحملناهم في البر والبحر ورزقناهم من الطيبات وفضلناهم على كثيرٍ ممن خلقنا تفضيلً )) الإسراء . الآية 70 . </a:t>
            </a:r>
            <a:endParaRPr lang="en-US" dirty="0"/>
          </a:p>
          <a:p>
            <a:r>
              <a:rPr lang="ar-IQ" dirty="0"/>
              <a:t>       ومن أول الدلالات على أفضلية الإنسان وتميزه على غيره في هذا الكون وانه سيد المخلوقات أن جعله الله خليفة الأرض وهذا اختيار رباني عظيم له مدلولاته الكبيرة الذي يُذكر بأفضلية الإنسان إن كان مؤمناً عاملاً صادقاً وذلك لما يناط به من عظيم الأمانة والمسؤولية . وما كان الإنسان ليكون خليفة لولا أنه مشحون بزاخر المواهب والطاقات وعظيم القدرات والاستعدادات التي تمكنه من هذه المسؤولية بالخلافة في هذه الدنيا بقوله سبحانه وتعالى (( وإذ قال ربك للملائكة إني جاعل في الأرض خليفة )) البقرة . الآية 30 </a:t>
            </a:r>
            <a:endParaRPr lang="en-US" dirty="0"/>
          </a:p>
          <a:p>
            <a:r>
              <a:rPr lang="ar-IQ" dirty="0"/>
              <a:t>       ومما سبق نرى أن الإنسان هو الكائن المكرم والمفضل فقد حشد له الإسلام عناية كبيرة والحرص بالتشريع والأحكام ليعيش آمناً مطمئناً لا يمسه أذى أو شر لا في نفسه ولا في ماله ولا في نسله . وبهذا كان القران الكريم هو الأسبق في تقرير حقوق الإنسان التي تنادي بها حضارات اليوم فقد قدم الإسلام لائحة تفصيلية رائعة عن حقوق الإنسان ونظرته نظرة مبدئية إلى الوحدة الإنسانية وإقامة الحضارة .   </a:t>
            </a:r>
            <a:endParaRPr lang="en-US" dirty="0"/>
          </a:p>
          <a:p>
            <a:r>
              <a:rPr lang="ar-IQ" dirty="0"/>
              <a:t> </a:t>
            </a:r>
          </a:p>
        </p:txBody>
      </p:sp>
      <p:sp>
        <p:nvSpPr>
          <p:cNvPr id="4" name="مستطيل 3"/>
          <p:cNvSpPr/>
          <p:nvPr/>
        </p:nvSpPr>
        <p:spPr>
          <a:xfrm>
            <a:off x="2443007" y="692696"/>
            <a:ext cx="3918060" cy="523220"/>
          </a:xfrm>
          <a:prstGeom prst="rect">
            <a:avLst/>
          </a:prstGeom>
        </p:spPr>
        <p:txBody>
          <a:bodyPr wrap="none">
            <a:spAutoFit/>
          </a:bodyPr>
          <a:lstStyle/>
          <a:p>
            <a:r>
              <a:rPr lang="ar-IQ" sz="2800" b="1" dirty="0"/>
              <a:t>نظرة الدين الإسلامي الى الإنسان</a:t>
            </a:r>
            <a:endParaRPr lang="en-US" sz="2800" dirty="0"/>
          </a:p>
        </p:txBody>
      </p:sp>
    </p:spTree>
    <p:extLst>
      <p:ext uri="{BB962C8B-B14F-4D97-AF65-F5344CB8AC3E}">
        <p14:creationId xmlns:p14="http://schemas.microsoft.com/office/powerpoint/2010/main" val="98523790"/>
      </p:ext>
    </p:extLst>
  </p:cSld>
  <p:clrMapOvr>
    <a:masterClrMapping/>
  </p:clrMapOvr>
  <p:transition spd="slow">
    <p:cover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a:t>حقوق الإنسان في الإسلام</a:t>
            </a:r>
            <a:r>
              <a:rPr lang="en-US" dirty="0"/>
              <a:t/>
            </a:r>
            <a:br>
              <a:rPr lang="en-US" dirty="0"/>
            </a:br>
            <a:endParaRPr lang="ar-IQ" dirty="0"/>
          </a:p>
        </p:txBody>
      </p:sp>
      <p:sp>
        <p:nvSpPr>
          <p:cNvPr id="3" name="عنصر نائب للمحتوى 2"/>
          <p:cNvSpPr>
            <a:spLocks noGrp="1"/>
          </p:cNvSpPr>
          <p:nvPr>
            <p:ph sz="quarter" idx="1"/>
          </p:nvPr>
        </p:nvSpPr>
        <p:spPr/>
        <p:txBody>
          <a:bodyPr>
            <a:normAutofit fontScale="77500" lnSpcReduction="20000"/>
          </a:bodyPr>
          <a:lstStyle/>
          <a:p>
            <a:pPr marL="0" indent="0">
              <a:buNone/>
            </a:pPr>
            <a:r>
              <a:rPr lang="ar-IQ" dirty="0"/>
              <a:t> لما كان الإسلام أخر الأديان الإلهية وكان محمد صلى الله عليه واله وسلم هو خاتم النبيين فان الإسلام هو دين للبشرية جمعاء وللتاريخ كله دون اقتصار على شعب بعينه أو منطقة محددة أو حقبة من التاريخ . ولقد اقر الإسلام بشريعته السمحاء حقوق الإنسان منذ أكثر من أربعة عشر قرناً وهذه الحقوق ليست حقوقا طبيعية بل هي منح إلهية ترتكز إلى مبادئ الشريعة والعقيدة الإسلامية وهذا يضفي على تلك الحقوق قدسية تشكل ضمانا ضد اعتداء السلطة عليها .</a:t>
            </a:r>
            <a:endParaRPr lang="en-US" dirty="0"/>
          </a:p>
          <a:p>
            <a:pPr marL="0" indent="0">
              <a:buNone/>
            </a:pPr>
            <a:r>
              <a:rPr lang="ar-IQ" dirty="0"/>
              <a:t>       ولم يترك القران الكريم أمراً إلا تحدث عنه بالنسبة لحقوق الإنسان ... والقران الكريم هو مصدر التشريع في الإسلام . ووفقا للقران الكريم والسنة النبوية المطهرة فان الإسلام نظام متكامل يشمل كل جوانب الحياة ويضمن حرية الإنسان وحقوقه في إطار مبادئ الشريعة الإسلامية ويستند إلى التضامن بين الأفراد والمجتمع وفي إطار المسؤولية الاجتماعية ... وعلى الرغم من أن القران الكريم والسنة النبوية المطهرة تضمنت المبادئ الأساسية التي تنظم فيها حقوق الإنسان فان هذين المصدرين الأساسيين يسمحان لكل مجتمع بتطبيق هذه المبادئ ووفقا للظروف وأوضاع المجتمع.</a:t>
            </a:r>
            <a:endParaRPr lang="en-US" dirty="0"/>
          </a:p>
          <a:p>
            <a:pPr marL="0" indent="0">
              <a:buNone/>
            </a:pPr>
            <a:r>
              <a:rPr lang="ar-IQ" dirty="0"/>
              <a:t>       إن استناد حقوق الإنسان في الإسلام إلى خالق الإنسان فقد أعطى هذه الحقوق ميزات مهمة وهي :</a:t>
            </a:r>
            <a:endParaRPr lang="en-US" dirty="0"/>
          </a:p>
          <a:p>
            <a:pPr marL="0" lvl="0" indent="0">
              <a:buNone/>
            </a:pPr>
            <a:r>
              <a:rPr lang="ar-IQ" dirty="0"/>
              <a:t>منح هذه الحقوق قدسية وهذه القدسية مستمدة من قدسية معطيها.</a:t>
            </a:r>
            <a:endParaRPr lang="en-US" dirty="0"/>
          </a:p>
          <a:p>
            <a:pPr marL="0" lvl="0" indent="0">
              <a:buNone/>
            </a:pPr>
            <a:r>
              <a:rPr lang="ar-IQ" dirty="0"/>
              <a:t>يمكن الاجتهاد فيها والتوسع في فهمها وبما يتلاءم ومتطلبات المجتمع أو العصر .</a:t>
            </a:r>
            <a:endParaRPr lang="en-US" dirty="0"/>
          </a:p>
          <a:p>
            <a:pPr marL="0" lvl="0" indent="0">
              <a:buNone/>
            </a:pPr>
            <a:r>
              <a:rPr lang="ar-IQ" dirty="0"/>
              <a:t>إن الله تعالى هو الذي صاغ هذه الحقوق . لذلك فهي منح إلهية .</a:t>
            </a:r>
            <a:endParaRPr lang="en-US" dirty="0"/>
          </a:p>
          <a:p>
            <a:pPr marL="0" lvl="0" indent="0">
              <a:buNone/>
            </a:pPr>
            <a:r>
              <a:rPr lang="ar-IQ" dirty="0"/>
              <a:t>أعطاها قوة إلزام إذ يتحمل مسؤولية حمايتها كل الأفراد </a:t>
            </a:r>
            <a:r>
              <a:rPr lang="ar-IQ" dirty="0" smtClean="0"/>
              <a:t>.</a:t>
            </a:r>
            <a:endParaRPr lang="en-US" dirty="0"/>
          </a:p>
        </p:txBody>
      </p:sp>
    </p:spTree>
    <p:extLst>
      <p:ext uri="{BB962C8B-B14F-4D97-AF65-F5344CB8AC3E}">
        <p14:creationId xmlns:p14="http://schemas.microsoft.com/office/powerpoint/2010/main" val="409468565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t>	</a:t>
            </a:r>
            <a:r>
              <a:rPr lang="en-US" dirty="0"/>
              <a:t/>
            </a:r>
            <a:br>
              <a:rPr lang="en-US" dirty="0"/>
            </a:br>
            <a:endParaRPr lang="ar-IQ" dirty="0"/>
          </a:p>
        </p:txBody>
      </p:sp>
      <p:sp>
        <p:nvSpPr>
          <p:cNvPr id="3" name="عنصر نائب للمحتوى 2"/>
          <p:cNvSpPr>
            <a:spLocks noGrp="1"/>
          </p:cNvSpPr>
          <p:nvPr>
            <p:ph sz="quarter" idx="1"/>
          </p:nvPr>
        </p:nvSpPr>
        <p:spPr>
          <a:xfrm>
            <a:off x="395536" y="1484784"/>
            <a:ext cx="7467600" cy="4873752"/>
          </a:xfrm>
        </p:spPr>
        <p:txBody>
          <a:bodyPr>
            <a:normAutofit fontScale="77500" lnSpcReduction="20000"/>
          </a:bodyPr>
          <a:lstStyle/>
          <a:p>
            <a:r>
              <a:rPr lang="ar-IQ" dirty="0" smtClean="0"/>
              <a:t>.</a:t>
            </a:r>
            <a:r>
              <a:rPr lang="ar-IQ" b="1" dirty="0"/>
              <a:t> أولاً : الحقوق المدنية والسياسية :</a:t>
            </a:r>
            <a:endParaRPr lang="en-US" dirty="0"/>
          </a:p>
          <a:p>
            <a:r>
              <a:rPr lang="ar-IQ" dirty="0"/>
              <a:t>     إن الإنسانية لها معنى مشترك كما قال الله تعالى (( يا أيها الناس اتقوا ربكم الذي خلقكم من نفسٍ واحدة وخلق منها زوجها وبث منهما رجالاً كثيراً ونساء واتقوا الله )) النساء الآية 1 . بينما يرى بعضهم بأنه </a:t>
            </a:r>
            <a:r>
              <a:rPr lang="ar-IQ" b="1" dirty="0"/>
              <a:t>(( شعور المواطن بالطمأنينة والأمن في المجتمع وهذا الشعور</a:t>
            </a:r>
            <a:r>
              <a:rPr lang="ar-IQ" dirty="0"/>
              <a:t> </a:t>
            </a:r>
            <a:r>
              <a:rPr lang="ar-IQ" b="1" dirty="0"/>
              <a:t>يعني انعدام كل حكم تعسفي أو مستعبد ))</a:t>
            </a:r>
            <a:r>
              <a:rPr lang="ar-IQ" dirty="0"/>
              <a:t> .</a:t>
            </a:r>
            <a:endParaRPr lang="en-US" dirty="0"/>
          </a:p>
          <a:p>
            <a:r>
              <a:rPr lang="ar-IQ" dirty="0"/>
              <a:t>      وكما أكد رسول الله صلى الله عليه وسلم في خطبة الوداع إذ قال فيها " أيها الناس إن ربكم واحد وان أباكم واحد ، كلكم لأدم وادم من تراب ، أكرمكم عند الله اتقاكم ، ليس لعربي فضل على أعجمي ولا لاحمر على اسود إلا بالتقوى ، إلا هل بلغت اللهم فاشهد " .</a:t>
            </a:r>
            <a:endParaRPr lang="en-US" dirty="0"/>
          </a:p>
          <a:p>
            <a:r>
              <a:rPr lang="ar-IQ" dirty="0"/>
              <a:t>       من هنا جاء تأكيد الإسلام على عدم التمييز بين الناس والذي كان معمولاً به قبل الإسلام من العرب والفرس والروم وغيرهم . بل إن الإسلام جعل الاختلاف بين الناس آيةً من آيات الله وليس تمييزاً ، إذ يقول تعالى (( ومن آياته خلق السموات والأرض واختلاف ألسنتكم وألوانكم إن في ذلك لآيات للعالمين )) . الروم الآية 22 . وان أساس الحياة إنما للتعارف بين الشعوب والأمم لا للتحارب قال تعالى (( يا أيها الناس إنا خلقناكم من ذكر وأنثى وجعلناكم شعوباً وقبائل لتعارفوا إن أكرمكم عند الله اتقاكم إن الله عليم خبير )) الحجرات . الآية 13    فالإسلام يسعى لتحرير الإنسان ويعمل على تطبيق المبادئ الأساسية التي جاء من اجلها وهي تنطبق بتلك العبارة التي كانت تتردد على القادة المسلمين بقولهم " جئنا لنخرج الناس من عبادة العباد إلى عبادة رب العباد وهو الله تعالى ومن جور الأديان إلى عدل الإسلام ومن ضيق الدنيا إلى سعة الدنيا والآخرة " . فلقد ساوى الرسول الكريم بين الحاكم والمحكوم بل وضح إن من واجب الحاكم خدمة الرعية .</a:t>
            </a:r>
            <a:endParaRPr lang="en-US" dirty="0"/>
          </a:p>
          <a:p>
            <a:endParaRPr lang="ar-IQ" dirty="0"/>
          </a:p>
        </p:txBody>
      </p:sp>
      <p:sp>
        <p:nvSpPr>
          <p:cNvPr id="4" name="مستطيل 3"/>
          <p:cNvSpPr/>
          <p:nvPr/>
        </p:nvSpPr>
        <p:spPr>
          <a:xfrm>
            <a:off x="827584" y="822012"/>
            <a:ext cx="7560840" cy="584775"/>
          </a:xfrm>
          <a:prstGeom prst="rect">
            <a:avLst/>
          </a:prstGeom>
        </p:spPr>
        <p:txBody>
          <a:bodyPr wrap="square">
            <a:spAutoFit/>
          </a:bodyPr>
          <a:lstStyle/>
          <a:p>
            <a:pPr algn="ctr"/>
            <a:r>
              <a:rPr lang="ar-IQ" sz="2800" b="1" dirty="0"/>
              <a:t>أصناف حقوق الإنسان في </a:t>
            </a:r>
            <a:r>
              <a:rPr lang="ar-IQ" sz="3200" b="1" dirty="0"/>
              <a:t>الاسلام</a:t>
            </a:r>
            <a:endParaRPr lang="en-US" sz="2800" dirty="0"/>
          </a:p>
        </p:txBody>
      </p:sp>
    </p:spTree>
    <p:extLst>
      <p:ext uri="{BB962C8B-B14F-4D97-AF65-F5344CB8AC3E}">
        <p14:creationId xmlns:p14="http://schemas.microsoft.com/office/powerpoint/2010/main" val="336535239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endParaRPr lang="en-US" dirty="0"/>
          </a:p>
        </p:txBody>
      </p:sp>
      <p:sp>
        <p:nvSpPr>
          <p:cNvPr id="3" name="عنصر نائب للمحتوى 2"/>
          <p:cNvSpPr>
            <a:spLocks noGrp="1"/>
          </p:cNvSpPr>
          <p:nvPr>
            <p:ph sz="quarter" idx="1"/>
          </p:nvPr>
        </p:nvSpPr>
        <p:spPr/>
        <p:txBody>
          <a:bodyPr>
            <a:normAutofit lnSpcReduction="10000"/>
          </a:bodyPr>
          <a:lstStyle/>
          <a:p>
            <a:r>
              <a:rPr lang="ar-IQ" dirty="0" smtClean="0"/>
              <a:t>.</a:t>
            </a:r>
            <a:r>
              <a:rPr lang="ar-IQ" b="1" dirty="0"/>
              <a:t> ثانياً :- الحقوق القضائية </a:t>
            </a:r>
            <a:endParaRPr lang="en-US" dirty="0"/>
          </a:p>
          <a:p>
            <a:pPr marL="0" indent="0">
              <a:buNone/>
            </a:pPr>
            <a:r>
              <a:rPr lang="ar-IQ" dirty="0"/>
              <a:t>       إن الإسلام رسالة تستهدف إقامة العدل وأنبياء الله كلهم بعثوا من بدء الخليقة لإعطاء الناس حقوقهم وأكد جل جلاله في كتابه العزيز ذلك بقول (( إن الله يأمركم أن تؤدوا الأمانات إلى أهلها وإذا حكمتم بين الناس أن تحكموا بالعدل )) النساء . الآية 58 . ومعرفة أحكام الله في قضايا الناس لا تحتاج إلى جهد صعب وإنما الذي يحتاج إليه هو معرفة قضايا الناس نفسها واستكشاف الحقيقة من الناس الذين غالباً ما يصنعون الدهاء والمكر والحيل لإخفاء ما ارتكبوه  وقد كان الخلفاء الراشدون يختارون القضاة والولاة من أصحاب هذه الفراسة الصادقة </a:t>
            </a:r>
            <a:r>
              <a:rPr lang="ar-IQ" dirty="0" smtClean="0"/>
              <a:t>.</a:t>
            </a:r>
            <a:endParaRPr lang="en-US" dirty="0" smtClean="0"/>
          </a:p>
          <a:p>
            <a:pPr marL="0" indent="0">
              <a:buNone/>
            </a:pPr>
            <a:r>
              <a:rPr lang="ar-IQ" dirty="0" smtClean="0"/>
              <a:t>       والشريعة لم تحدد الوسائل التي تعين على إقامة العدل وعلى عقد المحاكمات بل وتركت ذلك لاجتهاد الناس وتطور الزمن . ومن مصادر الطمأنينة في المجتمع أن يعلم كل إنسان الحدود التي تقف عندها فلا يعتدي وان يشعر حين يعتدي إن المؤاخذة التي يؤاخذ بها ليست جبروت حاكم ولا سطوة سلطان وإنما هي حق ومصلحة الجماعة .</a:t>
            </a:r>
            <a:endParaRPr lang="en-US" dirty="0" smtClean="0"/>
          </a:p>
        </p:txBody>
      </p:sp>
    </p:spTree>
    <p:extLst>
      <p:ext uri="{BB962C8B-B14F-4D97-AF65-F5344CB8AC3E}">
        <p14:creationId xmlns:p14="http://schemas.microsoft.com/office/powerpoint/2010/main" val="2626910980"/>
      </p:ext>
    </p:extLst>
  </p:cSld>
  <p:clrMapOvr>
    <a:masterClrMapping/>
  </p:clrMapOvr>
  <p:transition spd="slow">
    <p:pull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smtClean="0"/>
              <a:t> </a:t>
            </a:r>
            <a:r>
              <a:rPr lang="en-US" dirty="0"/>
              <a:t/>
            </a:r>
            <a:br>
              <a:rPr lang="en-US" dirty="0"/>
            </a:br>
            <a:endParaRPr lang="ar-IQ" dirty="0"/>
          </a:p>
        </p:txBody>
      </p:sp>
      <p:sp>
        <p:nvSpPr>
          <p:cNvPr id="3" name="عنصر نائب للمحتوى 2"/>
          <p:cNvSpPr>
            <a:spLocks noGrp="1"/>
          </p:cNvSpPr>
          <p:nvPr>
            <p:ph sz="quarter" idx="1"/>
          </p:nvPr>
        </p:nvSpPr>
        <p:spPr/>
        <p:txBody>
          <a:bodyPr>
            <a:normAutofit fontScale="92500" lnSpcReduction="20000"/>
          </a:bodyPr>
          <a:lstStyle/>
          <a:p>
            <a:r>
              <a:rPr lang="ar-IQ" dirty="0"/>
              <a:t>وقد جرت سنة الإسلام على التسوية بين أنواع الخصوم مهما اختلفت نحلهم ومذاهبهم وطالما احتكم مسلمون وغير مسلمين إلى القضاء الإسلامي فكانت العدالة تفرض نفسها وتأخذ طريقها إلى شتى الأطراف المتنازعين دون تفرقة كما إن الإسلام دين يقوم على السماحة في معاملة الآخرين وعلى احترام أواصر الإنسانية بين بني البشر قاطبة ً .</a:t>
            </a:r>
            <a:endParaRPr lang="en-US" dirty="0"/>
          </a:p>
          <a:p>
            <a:r>
              <a:rPr lang="ar-IQ" dirty="0"/>
              <a:t>       هنالك كثير من القصص في سيرة الرسول الكريم وفي عهد الخلفاء الراشدين منها تلك المرأة المخزومية التي كانت لها أهمية في قريش والتي حكمت عدالة الإسلام بقطع يدها لثبوت جريمة السرقة فرأوا أن يستشفعوا بأسامة بن زيد إلى الرسول الكريم كي يتجاوز عن إقامة الحد لما لأسرة المرأة من مكانة وكان الناس يعلمون أن رسول الله شديد الحب لأسامة ولأبيه الذي استشهد في معركة مؤتة .فلما تحدث أسامة في الشأن الذي جاء من اجله غضب الرسول منه </a:t>
            </a:r>
            <a:r>
              <a:rPr lang="ar-IQ" dirty="0" err="1"/>
              <a:t>وانتهره</a:t>
            </a:r>
            <a:r>
              <a:rPr lang="ar-IQ" dirty="0"/>
              <a:t> وقال مستنكراً " أتشفع في حدٍ من حدود الله ، ثم قام في الناس خطيباً يقول لهم إنما هلك الذين من قبلكم أنهم كانوا إذا سرق فيهم الشريف تركوه وإذا سرق فيهم الضعيف أقاموا عليه الحد وأيم الله لو أن فاطمة بنت محمد سرقت لقطعت يدها " وبهذا وضع حجر المساواة العامة بين الناس كلهم أمام شريعة الله . </a:t>
            </a:r>
            <a:endParaRPr lang="en-US" dirty="0"/>
          </a:p>
          <a:p>
            <a:r>
              <a:rPr lang="ar-IQ" dirty="0"/>
              <a:t> </a:t>
            </a:r>
            <a:endParaRPr lang="en-US" dirty="0"/>
          </a:p>
          <a:p>
            <a:endParaRPr lang="ar-IQ" dirty="0"/>
          </a:p>
        </p:txBody>
      </p:sp>
    </p:spTree>
    <p:extLst>
      <p:ext uri="{BB962C8B-B14F-4D97-AF65-F5344CB8AC3E}">
        <p14:creationId xmlns:p14="http://schemas.microsoft.com/office/powerpoint/2010/main" val="3666995226"/>
      </p:ext>
    </p:extLst>
  </p:cSld>
  <p:clrMapOvr>
    <a:masterClrMapping/>
  </p:clrMapOvr>
  <p:transition spd="slow">
    <p:pull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t>ثالثاً :- الحقوق الاجتماعية </a:t>
            </a:r>
            <a:r>
              <a:rPr lang="ar-IQ" dirty="0"/>
              <a:t>وتشمل الحقوق الآتية:</a:t>
            </a:r>
            <a:r>
              <a:rPr lang="en-US" dirty="0"/>
              <a:t/>
            </a:r>
            <a:br>
              <a:rPr lang="en-US" dirty="0"/>
            </a:br>
            <a:endParaRPr lang="ar-IQ" dirty="0"/>
          </a:p>
        </p:txBody>
      </p:sp>
      <p:sp>
        <p:nvSpPr>
          <p:cNvPr id="3" name="عنصر نائب للمحتوى 2"/>
          <p:cNvSpPr>
            <a:spLocks noGrp="1"/>
          </p:cNvSpPr>
          <p:nvPr>
            <p:ph sz="quarter" idx="1"/>
          </p:nvPr>
        </p:nvSpPr>
        <p:spPr/>
        <p:txBody>
          <a:bodyPr>
            <a:normAutofit fontScale="85000" lnSpcReduction="20000"/>
          </a:bodyPr>
          <a:lstStyle/>
          <a:p>
            <a:pPr lvl="0"/>
            <a:r>
              <a:rPr lang="ar-IQ" b="1" dirty="0" smtClean="0"/>
              <a:t>أ- حق </a:t>
            </a:r>
            <a:r>
              <a:rPr lang="ar-IQ" b="1" dirty="0"/>
              <a:t>بناء الأسرة :</a:t>
            </a:r>
            <a:r>
              <a:rPr lang="ar-IQ" dirty="0"/>
              <a:t> يعد الزواج حق لكل إنسان وهو الطريق الشرعي لبناء الأسرة وإنجاب الأولاد وقد ذكر الله تعالى بكتابه العزيز (( يا أيها الناس اتقوا ربكم الذي خلقكم من نفس واحدة وخلق منها زوجها وبث منهما رجالاً كثيراً ونساء واتقوا الله الذي تساءلون به والأرحام إن الله كان عليكم رقيباً )) النساء .الآية 1 . فهنالك حقوق وواجبات للزوج والزوجة فمن واجب الزوج الإنفاق على زوجته وأولاده ، قال تعالى (( من آياته أن خلق لكم من أنفسكم أزواجاً لتسكنوا إليها وجعل بينكم مودة ورحمة إن في ذلك لآيات لقومٍ يتفكرون )) الروم . الآية 21 .</a:t>
            </a:r>
            <a:endParaRPr lang="en-US" dirty="0"/>
          </a:p>
          <a:p>
            <a:pPr lvl="0"/>
            <a:r>
              <a:rPr lang="ar-IQ" b="1" dirty="0" smtClean="0"/>
              <a:t>ب - حقوق </a:t>
            </a:r>
            <a:r>
              <a:rPr lang="ar-IQ" b="1" dirty="0"/>
              <a:t>الوالدين :</a:t>
            </a:r>
            <a:r>
              <a:rPr lang="ar-IQ" dirty="0"/>
              <a:t> إن الإسلام يفرض للأبوين من واجب العناية والرعاية والتكريم ما يعلوا بهما إلى قمة التقدير والاحترام يحظى الأبوان من الإكرام في الإسلام أعلى المراتب والدرجات ول كان تدرك هذه الحقيقة لدى اقتران عبادة الله عز وجل والنهي عن الإشراك به مع بر الوالدين ، قال تعالى (( واعبدوا الله ولا تشركوا به شيئاً وبالوالدين إحساناً )) النساء . الآية 36 . وهناك كثير من الآيات القرآنية تبين منزلة الأبوين عند الله تعالى في سورة العنكبوت آية ( 8 ) والإسراء آية ( 23 ) .</a:t>
            </a:r>
            <a:endParaRPr lang="en-US" dirty="0"/>
          </a:p>
          <a:p>
            <a:r>
              <a:rPr lang="ar-SA" dirty="0" smtClean="0"/>
              <a:t>ت- </a:t>
            </a:r>
            <a:r>
              <a:rPr lang="en-US" dirty="0" smtClean="0"/>
              <a:t> </a:t>
            </a:r>
            <a:r>
              <a:rPr lang="ar-IQ" b="1" dirty="0"/>
              <a:t>حق المرأة :</a:t>
            </a:r>
            <a:r>
              <a:rPr lang="ar-IQ" dirty="0"/>
              <a:t> نظر الدين الإسلامي للمرأة على أن كلاً من الذكر والأنثى جنس ادمي كما قال تعالى ((يا أيها الناس اتقوا ربكم الذي خلقكم من نفس واحدة وخلق منها زوجها وبث منهما رجالاً كثيراً ونساء واتقوا الله الذي تساءلون به  والأرحام إن الله كان عليكم رقيباً )) النساء . الآية</a:t>
            </a:r>
          </a:p>
        </p:txBody>
      </p:sp>
    </p:spTree>
    <p:extLst>
      <p:ext uri="{BB962C8B-B14F-4D97-AF65-F5344CB8AC3E}">
        <p14:creationId xmlns:p14="http://schemas.microsoft.com/office/powerpoint/2010/main" val="333719827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شربية">
  <a:themeElements>
    <a:clrScheme name="مشربية">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مشربية">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شربية">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1463</TotalTime>
  <Words>5131</Words>
  <Application>Microsoft Office PowerPoint</Application>
  <PresentationFormat>عرض على الشاشة (3:4)‏</PresentationFormat>
  <Paragraphs>110</Paragraphs>
  <Slides>24</Slides>
  <Notes>0</Notes>
  <HiddenSlides>0</HiddenSlides>
  <MMClips>0</MMClips>
  <ScaleCrop>false</ScaleCrop>
  <HeadingPairs>
    <vt:vector size="4" baseType="variant">
      <vt:variant>
        <vt:lpstr>نسق</vt:lpstr>
      </vt:variant>
      <vt:variant>
        <vt:i4>1</vt:i4>
      </vt:variant>
      <vt:variant>
        <vt:lpstr>عناوين الشرائح</vt:lpstr>
      </vt:variant>
      <vt:variant>
        <vt:i4>24</vt:i4>
      </vt:variant>
    </vt:vector>
  </HeadingPairs>
  <TitlesOfParts>
    <vt:vector size="25" baseType="lpstr">
      <vt:lpstr>مشربية</vt:lpstr>
      <vt:lpstr> </vt:lpstr>
      <vt:lpstr>حقوق الإنسان في الدين الإسلامي </vt:lpstr>
      <vt:lpstr> </vt:lpstr>
      <vt:lpstr> </vt:lpstr>
      <vt:lpstr>حقوق الإنسان في الإسلام </vt:lpstr>
      <vt:lpstr>  </vt:lpstr>
      <vt:lpstr>عرض تقديمي في PowerPoint</vt:lpstr>
      <vt:lpstr>  </vt:lpstr>
      <vt:lpstr>ثالثاً :- الحقوق الاجتماعية وتشمل الحقوق الآتية: </vt:lpstr>
      <vt:lpstr>. فمن مبادئ الإسلام تجاه المرأة ما يأتي :  </vt:lpstr>
      <vt:lpstr>عرض تقديمي في PowerPoint</vt:lpstr>
      <vt:lpstr>  رابعاً : الحقوق الاقتصادية  </vt:lpstr>
      <vt:lpstr>أهم حقوق الإنسان الأساسية التي نصت عليها الشريعة الإسلامية (القرآن والسنة المطهرة)    والحكومات والمنظمات . .</vt:lpstr>
      <vt:lpstr>عرض تقديمي في PowerPoint</vt:lpstr>
      <vt:lpstr> </vt:lpstr>
      <vt:lpstr> </vt:lpstr>
      <vt:lpstr> </vt:lpstr>
      <vt:lpstr> </vt:lpstr>
      <vt:lpstr> </vt:lpstr>
      <vt:lpstr> </vt:lpstr>
      <vt:lpstr>عرض تقديمي في PowerPoint</vt:lpstr>
      <vt:lpstr>عرض تقديمي في PowerPoint</vt:lpstr>
      <vt:lpstr> المرحلة الثالثة : حقوق الإنسان في العصر الحديث </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جمهورية العراق                                                                                       وزارة التعليم العالي والبحث العلمي    جامعة ديالى    كلية الادارة والاقتصاد     قسم الادارة العامة</dc:title>
  <dc:creator>DELL</dc:creator>
  <cp:lastModifiedBy>DELL</cp:lastModifiedBy>
  <cp:revision>81</cp:revision>
  <dcterms:created xsi:type="dcterms:W3CDTF">2019-04-03T08:00:36Z</dcterms:created>
  <dcterms:modified xsi:type="dcterms:W3CDTF">2019-12-18T08:25:22Z</dcterms:modified>
</cp:coreProperties>
</file>